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 id="2147483770" r:id="rId2"/>
  </p:sldMasterIdLst>
  <p:notesMasterIdLst>
    <p:notesMasterId r:id="rId50"/>
  </p:notesMasterIdLst>
  <p:sldIdLst>
    <p:sldId id="256"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15" r:id="rId22"/>
    <p:sldId id="316" r:id="rId23"/>
    <p:sldId id="318" r:id="rId24"/>
    <p:sldId id="320" r:id="rId25"/>
    <p:sldId id="317" r:id="rId26"/>
    <p:sldId id="319" r:id="rId27"/>
    <p:sldId id="327" r:id="rId28"/>
    <p:sldId id="321" r:id="rId29"/>
    <p:sldId id="322" r:id="rId30"/>
    <p:sldId id="323" r:id="rId31"/>
    <p:sldId id="324" r:id="rId32"/>
    <p:sldId id="326" r:id="rId33"/>
    <p:sldId id="325" r:id="rId34"/>
    <p:sldId id="303" r:id="rId35"/>
    <p:sldId id="281" r:id="rId36"/>
    <p:sldId id="304" r:id="rId37"/>
    <p:sldId id="305" r:id="rId38"/>
    <p:sldId id="306" r:id="rId39"/>
    <p:sldId id="307" r:id="rId40"/>
    <p:sldId id="308" r:id="rId41"/>
    <p:sldId id="309" r:id="rId42"/>
    <p:sldId id="277" r:id="rId43"/>
    <p:sldId id="279" r:id="rId44"/>
    <p:sldId id="278" r:id="rId45"/>
    <p:sldId id="310" r:id="rId46"/>
    <p:sldId id="311" r:id="rId47"/>
    <p:sldId id="312"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9"/>
  </p:normalViewPr>
  <p:slideViewPr>
    <p:cSldViewPr snapToGrid="0" snapToObjects="1">
      <p:cViewPr varScale="1">
        <p:scale>
          <a:sx n="102" d="100"/>
          <a:sy n="102" d="100"/>
        </p:scale>
        <p:origin x="9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402BF-2CDF-8345-BB11-91DEF1CDFBCE}" type="datetimeFigureOut">
              <a:rPr lang="en-US" smtClean="0"/>
              <a:pPr/>
              <a:t>2/22/21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9AE73-98A0-DC40-B521-14AF27DE95C0}" type="slidenum">
              <a:rPr lang="en-US" smtClean="0"/>
              <a:pPr/>
              <a:t>‹#›</a:t>
            </a:fld>
            <a:endParaRPr lang="en-US"/>
          </a:p>
        </p:txBody>
      </p:sp>
    </p:spTree>
    <p:extLst>
      <p:ext uri="{BB962C8B-B14F-4D97-AF65-F5344CB8AC3E}">
        <p14:creationId xmlns:p14="http://schemas.microsoft.com/office/powerpoint/2010/main" val="3852271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9AE73-98A0-DC40-B521-14AF27DE95C0}" type="slidenum">
              <a:rPr lang="en-US" smtClean="0"/>
              <a:pPr/>
              <a:t>16</a:t>
            </a:fld>
            <a:endParaRPr lang="en-US"/>
          </a:p>
        </p:txBody>
      </p:sp>
    </p:spTree>
    <p:extLst>
      <p:ext uri="{BB962C8B-B14F-4D97-AF65-F5344CB8AC3E}">
        <p14:creationId xmlns:p14="http://schemas.microsoft.com/office/powerpoint/2010/main" val="425958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241623-A064-4BED-B073-BA4D61433402}" type="datetime1">
              <a:rPr lang="en-US" smtClean="0"/>
              <a:pPr/>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02211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pPr/>
              <a:t>2/22/21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936980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pPr/>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638761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pPr/>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438529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pPr/>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390975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pPr/>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162959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pPr/>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7877072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6ED0C-1DA7-41F0-94CF-6218B1FEDFF1}" type="datetime1">
              <a:rPr lang="en-US" smtClean="0"/>
              <a:pPr/>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83862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F02AB-6034-4B88-BC5A-7C17CB0EF809}" type="datetime1">
              <a:rPr lang="en-US" smtClean="0"/>
              <a:pPr/>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694581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5B97-6C76-47FD-87F9-C3A4FF57B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DF2117-3A3D-4FFA-822A-3C107C7B0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614264-EB6F-41B9-AB3A-397ADB993487}"/>
              </a:ext>
            </a:extLst>
          </p:cNvPr>
          <p:cNvSpPr>
            <a:spLocks noGrp="1"/>
          </p:cNvSpPr>
          <p:nvPr>
            <p:ph type="dt" sz="half" idx="10"/>
          </p:nvPr>
        </p:nvSpPr>
        <p:spPr/>
        <p:txBody>
          <a:bodyPr/>
          <a:lstStyle/>
          <a:p>
            <a:fld id="{88A88333-2897-4BA7-A91E-88EE785AA19F}" type="datetimeFigureOut">
              <a:rPr lang="en-US" smtClean="0"/>
              <a:pPr/>
              <a:t>2/22/21</a:t>
            </a:fld>
            <a:endParaRPr lang="en-US"/>
          </a:p>
        </p:txBody>
      </p:sp>
      <p:sp>
        <p:nvSpPr>
          <p:cNvPr id="5" name="Footer Placeholder 4">
            <a:extLst>
              <a:ext uri="{FF2B5EF4-FFF2-40B4-BE49-F238E27FC236}">
                <a16:creationId xmlns:a16="http://schemas.microsoft.com/office/drawing/2014/main" id="{3C7BB555-8C54-47F9-B414-405B921C0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B50C6-F450-4489-B5F5-BC49189AA3FD}"/>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val="897967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6B00-A648-47B7-8D37-F86F9A11B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DE89C0-030E-42C5-B3DB-D8CACC6027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4F086-F888-4305-A2F5-CC3E8EDAE0B5}"/>
              </a:ext>
            </a:extLst>
          </p:cNvPr>
          <p:cNvSpPr>
            <a:spLocks noGrp="1"/>
          </p:cNvSpPr>
          <p:nvPr>
            <p:ph type="dt" sz="half" idx="10"/>
          </p:nvPr>
        </p:nvSpPr>
        <p:spPr/>
        <p:txBody>
          <a:bodyPr/>
          <a:lstStyle/>
          <a:p>
            <a:fld id="{88A88333-2897-4BA7-A91E-88EE785AA19F}" type="datetimeFigureOut">
              <a:rPr lang="en-US" smtClean="0"/>
              <a:pPr/>
              <a:t>2/22/21</a:t>
            </a:fld>
            <a:endParaRPr lang="en-US"/>
          </a:p>
        </p:txBody>
      </p:sp>
      <p:sp>
        <p:nvSpPr>
          <p:cNvPr id="5" name="Footer Placeholder 4">
            <a:extLst>
              <a:ext uri="{FF2B5EF4-FFF2-40B4-BE49-F238E27FC236}">
                <a16:creationId xmlns:a16="http://schemas.microsoft.com/office/drawing/2014/main" id="{E2C52BBD-569E-4890-9E5A-6AF807E06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85E38-2266-4F83-BC75-6898BF298D57}"/>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val="1308164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3E5F3-28EE-488F-BD53-B744C06C3DEC}" type="datetime1">
              <a:rPr lang="en-US" smtClean="0"/>
              <a:pPr/>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62179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6A8E-CA3D-4EF8-82A5-DB93004388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A4FF7-C6D1-4F56-B35A-AADDCAB1A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69D42-4B2C-4BFC-9797-690EE4BFEE5C}"/>
              </a:ext>
            </a:extLst>
          </p:cNvPr>
          <p:cNvSpPr>
            <a:spLocks noGrp="1"/>
          </p:cNvSpPr>
          <p:nvPr>
            <p:ph type="dt" sz="half" idx="10"/>
          </p:nvPr>
        </p:nvSpPr>
        <p:spPr/>
        <p:txBody>
          <a:bodyPr/>
          <a:lstStyle/>
          <a:p>
            <a:fld id="{88A88333-2897-4BA7-A91E-88EE785AA19F}" type="datetimeFigureOut">
              <a:rPr lang="en-US" smtClean="0"/>
              <a:pPr/>
              <a:t>2/22/21</a:t>
            </a:fld>
            <a:endParaRPr lang="en-US"/>
          </a:p>
        </p:txBody>
      </p:sp>
      <p:sp>
        <p:nvSpPr>
          <p:cNvPr id="5" name="Footer Placeholder 4">
            <a:extLst>
              <a:ext uri="{FF2B5EF4-FFF2-40B4-BE49-F238E27FC236}">
                <a16:creationId xmlns:a16="http://schemas.microsoft.com/office/drawing/2014/main" id="{AA7298C7-8BDD-4D64-BCC8-3039B8634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0229A-6347-4E18-B06A-41FD47FB5F53}"/>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val="18393810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8FAA-F3CA-42FB-8D6A-105942F1E2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586AE7-068D-4EA9-A525-E5FAC5C21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212A6D-8578-4F7B-8DAC-35CB1C9CB3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E3D4E6-E8E3-4590-BB88-16635CD71C4D}"/>
              </a:ext>
            </a:extLst>
          </p:cNvPr>
          <p:cNvSpPr>
            <a:spLocks noGrp="1"/>
          </p:cNvSpPr>
          <p:nvPr>
            <p:ph type="dt" sz="half" idx="10"/>
          </p:nvPr>
        </p:nvSpPr>
        <p:spPr/>
        <p:txBody>
          <a:bodyPr/>
          <a:lstStyle/>
          <a:p>
            <a:fld id="{88A88333-2897-4BA7-A91E-88EE785AA19F}" type="datetimeFigureOut">
              <a:rPr lang="en-US" smtClean="0"/>
              <a:pPr/>
              <a:t>2/22/21</a:t>
            </a:fld>
            <a:endParaRPr lang="en-US"/>
          </a:p>
        </p:txBody>
      </p:sp>
      <p:sp>
        <p:nvSpPr>
          <p:cNvPr id="6" name="Footer Placeholder 5">
            <a:extLst>
              <a:ext uri="{FF2B5EF4-FFF2-40B4-BE49-F238E27FC236}">
                <a16:creationId xmlns:a16="http://schemas.microsoft.com/office/drawing/2014/main" id="{57E9674E-1211-4A29-AD30-BF3B48832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A0C3F6-E8BB-47A8-8062-E2D12CF78807}"/>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val="4078949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F339-E0C9-438B-84D8-8C4BC86628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ED5662-E27C-422A-970F-75104776CA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3059B2-848C-4BBD-9A41-FDD1FE0694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7BF33C-FDC7-4C54-84BA-E0D849B0B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C49C4F-FC06-4231-9681-122CDC3682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C02686-D393-477C-8CC8-29800D0AA03F}"/>
              </a:ext>
            </a:extLst>
          </p:cNvPr>
          <p:cNvSpPr>
            <a:spLocks noGrp="1"/>
          </p:cNvSpPr>
          <p:nvPr>
            <p:ph type="dt" sz="half" idx="10"/>
          </p:nvPr>
        </p:nvSpPr>
        <p:spPr/>
        <p:txBody>
          <a:bodyPr/>
          <a:lstStyle/>
          <a:p>
            <a:fld id="{88A88333-2897-4BA7-A91E-88EE785AA19F}" type="datetimeFigureOut">
              <a:rPr lang="en-US" smtClean="0"/>
              <a:pPr/>
              <a:t>2/22/21</a:t>
            </a:fld>
            <a:endParaRPr lang="en-US"/>
          </a:p>
        </p:txBody>
      </p:sp>
      <p:sp>
        <p:nvSpPr>
          <p:cNvPr id="8" name="Footer Placeholder 7">
            <a:extLst>
              <a:ext uri="{FF2B5EF4-FFF2-40B4-BE49-F238E27FC236}">
                <a16:creationId xmlns:a16="http://schemas.microsoft.com/office/drawing/2014/main" id="{768DCD60-D615-4C25-AC31-C31E73CB02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3D5847-C441-4956-B5F2-CB8BD6092ED9}"/>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val="1022919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06FE1-0870-4A60-B54E-984AAC112A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99D000-DAF3-4814-A617-FAE44F390E72}"/>
              </a:ext>
            </a:extLst>
          </p:cNvPr>
          <p:cNvSpPr>
            <a:spLocks noGrp="1"/>
          </p:cNvSpPr>
          <p:nvPr>
            <p:ph type="dt" sz="half" idx="10"/>
          </p:nvPr>
        </p:nvSpPr>
        <p:spPr/>
        <p:txBody>
          <a:bodyPr/>
          <a:lstStyle/>
          <a:p>
            <a:fld id="{88A88333-2897-4BA7-A91E-88EE785AA19F}" type="datetimeFigureOut">
              <a:rPr lang="en-US" smtClean="0"/>
              <a:pPr/>
              <a:t>2/22/21</a:t>
            </a:fld>
            <a:endParaRPr lang="en-US"/>
          </a:p>
        </p:txBody>
      </p:sp>
      <p:sp>
        <p:nvSpPr>
          <p:cNvPr id="4" name="Footer Placeholder 3">
            <a:extLst>
              <a:ext uri="{FF2B5EF4-FFF2-40B4-BE49-F238E27FC236}">
                <a16:creationId xmlns:a16="http://schemas.microsoft.com/office/drawing/2014/main" id="{6E96E5A2-FDB2-407C-AEE0-F8D73E6D94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8990E5-09CA-4DE7-8BA0-A95663D3D84A}"/>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val="2305715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5C42B0-DD11-445B-9E6F-A8C21F71E4F1}"/>
              </a:ext>
            </a:extLst>
          </p:cNvPr>
          <p:cNvSpPr>
            <a:spLocks noGrp="1"/>
          </p:cNvSpPr>
          <p:nvPr>
            <p:ph type="dt" sz="half" idx="10"/>
          </p:nvPr>
        </p:nvSpPr>
        <p:spPr/>
        <p:txBody>
          <a:bodyPr/>
          <a:lstStyle/>
          <a:p>
            <a:fld id="{88A88333-2897-4BA7-A91E-88EE785AA19F}" type="datetimeFigureOut">
              <a:rPr lang="en-US" smtClean="0"/>
              <a:pPr/>
              <a:t>2/22/21</a:t>
            </a:fld>
            <a:endParaRPr lang="en-US"/>
          </a:p>
        </p:txBody>
      </p:sp>
      <p:sp>
        <p:nvSpPr>
          <p:cNvPr id="3" name="Footer Placeholder 2">
            <a:extLst>
              <a:ext uri="{FF2B5EF4-FFF2-40B4-BE49-F238E27FC236}">
                <a16:creationId xmlns:a16="http://schemas.microsoft.com/office/drawing/2014/main" id="{C4F12062-0096-4433-9DFC-1FAC6EA815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E1044F-5F7C-4B19-9960-FAA19C151C8B}"/>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val="480906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E5E1-7491-49AC-A67A-DA372F67E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8A8B0C-87E4-4741-A605-AFFA609478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916C72-DEE3-48FB-9989-41C593A6C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577793-784B-4C0B-9B6A-9B2D1BBA1281}"/>
              </a:ext>
            </a:extLst>
          </p:cNvPr>
          <p:cNvSpPr>
            <a:spLocks noGrp="1"/>
          </p:cNvSpPr>
          <p:nvPr>
            <p:ph type="dt" sz="half" idx="10"/>
          </p:nvPr>
        </p:nvSpPr>
        <p:spPr/>
        <p:txBody>
          <a:bodyPr/>
          <a:lstStyle/>
          <a:p>
            <a:fld id="{88A88333-2897-4BA7-A91E-88EE785AA19F}" type="datetimeFigureOut">
              <a:rPr lang="en-US" smtClean="0"/>
              <a:pPr/>
              <a:t>2/22/21</a:t>
            </a:fld>
            <a:endParaRPr lang="en-US"/>
          </a:p>
        </p:txBody>
      </p:sp>
      <p:sp>
        <p:nvSpPr>
          <p:cNvPr id="6" name="Footer Placeholder 5">
            <a:extLst>
              <a:ext uri="{FF2B5EF4-FFF2-40B4-BE49-F238E27FC236}">
                <a16:creationId xmlns:a16="http://schemas.microsoft.com/office/drawing/2014/main" id="{54640044-4301-430B-BD47-EE25F1F94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66F5C-318C-45F1-94B1-A7CE1D37FC9B}"/>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val="3502451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AB84-FA38-4287-A752-B6D58D745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395EF6-FD1A-47B1-83DF-A4C46A8948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8486A7-4119-4514-9BD3-941D25998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A5D054-AEEF-4C74-9860-BF161739328A}"/>
              </a:ext>
            </a:extLst>
          </p:cNvPr>
          <p:cNvSpPr>
            <a:spLocks noGrp="1"/>
          </p:cNvSpPr>
          <p:nvPr>
            <p:ph type="dt" sz="half" idx="10"/>
          </p:nvPr>
        </p:nvSpPr>
        <p:spPr/>
        <p:txBody>
          <a:bodyPr/>
          <a:lstStyle/>
          <a:p>
            <a:fld id="{88A88333-2897-4BA7-A91E-88EE785AA19F}" type="datetimeFigureOut">
              <a:rPr lang="en-US" smtClean="0"/>
              <a:pPr/>
              <a:t>2/22/21</a:t>
            </a:fld>
            <a:endParaRPr lang="en-US"/>
          </a:p>
        </p:txBody>
      </p:sp>
      <p:sp>
        <p:nvSpPr>
          <p:cNvPr id="6" name="Footer Placeholder 5">
            <a:extLst>
              <a:ext uri="{FF2B5EF4-FFF2-40B4-BE49-F238E27FC236}">
                <a16:creationId xmlns:a16="http://schemas.microsoft.com/office/drawing/2014/main" id="{0FB578B9-A381-41CF-872C-4C8A9C387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75A81F-3552-481A-BD88-B8EC91B438FE}"/>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val="3120410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B4AE-B5D2-483F-B2E2-5F823A102A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B99F7-0E74-46A4-96CF-E38B849E4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F923DE-4008-466E-BC5B-F5A9B6D2B5CA}"/>
              </a:ext>
            </a:extLst>
          </p:cNvPr>
          <p:cNvSpPr>
            <a:spLocks noGrp="1"/>
          </p:cNvSpPr>
          <p:nvPr>
            <p:ph type="dt" sz="half" idx="10"/>
          </p:nvPr>
        </p:nvSpPr>
        <p:spPr/>
        <p:txBody>
          <a:bodyPr/>
          <a:lstStyle/>
          <a:p>
            <a:fld id="{88A88333-2897-4BA7-A91E-88EE785AA19F}" type="datetimeFigureOut">
              <a:rPr lang="en-US" smtClean="0"/>
              <a:pPr/>
              <a:t>2/22/21</a:t>
            </a:fld>
            <a:endParaRPr lang="en-US"/>
          </a:p>
        </p:txBody>
      </p:sp>
      <p:sp>
        <p:nvSpPr>
          <p:cNvPr id="5" name="Footer Placeholder 4">
            <a:extLst>
              <a:ext uri="{FF2B5EF4-FFF2-40B4-BE49-F238E27FC236}">
                <a16:creationId xmlns:a16="http://schemas.microsoft.com/office/drawing/2014/main" id="{A57DBC2E-D06E-4326-A6FA-8EB7F5C2A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840D4-7023-4D54-90DB-F9B27E500A82}"/>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val="2889093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F2CFA2-C5C3-44BE-94F3-5385C36946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34E7E4-8A69-4A96-9910-5017537F5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19724-0CD2-466B-944C-53302E8A4DB9}"/>
              </a:ext>
            </a:extLst>
          </p:cNvPr>
          <p:cNvSpPr>
            <a:spLocks noGrp="1"/>
          </p:cNvSpPr>
          <p:nvPr>
            <p:ph type="dt" sz="half" idx="10"/>
          </p:nvPr>
        </p:nvSpPr>
        <p:spPr/>
        <p:txBody>
          <a:bodyPr/>
          <a:lstStyle/>
          <a:p>
            <a:fld id="{88A88333-2897-4BA7-A91E-88EE785AA19F}" type="datetimeFigureOut">
              <a:rPr lang="en-US" smtClean="0"/>
              <a:pPr/>
              <a:t>2/22/21</a:t>
            </a:fld>
            <a:endParaRPr lang="en-US"/>
          </a:p>
        </p:txBody>
      </p:sp>
      <p:sp>
        <p:nvSpPr>
          <p:cNvPr id="5" name="Footer Placeholder 4">
            <a:extLst>
              <a:ext uri="{FF2B5EF4-FFF2-40B4-BE49-F238E27FC236}">
                <a16:creationId xmlns:a16="http://schemas.microsoft.com/office/drawing/2014/main" id="{786949B4-1FA8-4B1E-B535-1BFF8F0C2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61470-E166-4902-AACB-8B8B833FA25E}"/>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val="1047447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2EB70D-CD01-44DA-83B3-8FEB3383D307}" type="datetime1">
              <a:rPr lang="en-US" smtClean="0"/>
              <a:pPr/>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97765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pPr/>
              <a:t>2/22/21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3270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742EE-B331-4632-BD10-A82FED6B6FC0}" type="datetime1">
              <a:rPr lang="en-US" smtClean="0"/>
              <a:pPr/>
              <a:t>2/22/21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4442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BA835-D13F-49F4-8F11-5D576AC65FAD}" type="datetime1">
              <a:rPr lang="en-US" smtClean="0"/>
              <a:pPr/>
              <a:t>2/22/21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70483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D1799-ACB5-4CB2-86A2-5C574F1C8706}" type="datetime1">
              <a:rPr lang="en-US" smtClean="0"/>
              <a:pPr/>
              <a:t>2/22/21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0198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5DD0D6-7A82-473E-879B-C6ECD6CCCFEC}" type="datetime1">
              <a:rPr lang="en-US" smtClean="0"/>
              <a:pPr/>
              <a:t>2/22/21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978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4605E03-BC17-41A7-854C-DFAB672737DC}" type="datetime1">
              <a:rPr lang="en-US" smtClean="0"/>
              <a:pPr/>
              <a:t>2/22/21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56003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4408324-A84C-4A45-93B6-78D079CCE772}" type="datetime1">
              <a:rPr lang="en-US" smtClean="0"/>
              <a:pPr/>
              <a:t>2/22/21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59704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AC1336-EE8B-49DC-BE9E-BC5B76897F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54C3CA-0B7D-4C5F-8B10-7841B4D6AF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E2AF5-A383-4CA0-9844-A4646991B3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A88333-2897-4BA7-A91E-88EE785AA19F}" type="datetimeFigureOut">
              <a:rPr lang="en-US" smtClean="0"/>
              <a:pPr/>
              <a:t>2/22/21</a:t>
            </a:fld>
            <a:endParaRPr lang="en-US"/>
          </a:p>
        </p:txBody>
      </p:sp>
      <p:sp>
        <p:nvSpPr>
          <p:cNvPr id="5" name="Footer Placeholder 4">
            <a:extLst>
              <a:ext uri="{FF2B5EF4-FFF2-40B4-BE49-F238E27FC236}">
                <a16:creationId xmlns:a16="http://schemas.microsoft.com/office/drawing/2014/main" id="{8706C53A-0A6F-41E9-A99F-A65F798352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979B5A-E5D5-4D7E-ADBD-8FC3279FB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FFCF2C-A011-4625-9FE2-6959639F9595}" type="slidenum">
              <a:rPr lang="en-US" smtClean="0"/>
              <a:pPr/>
              <a:t>‹#›</a:t>
            </a:fld>
            <a:endParaRPr lang="en-US"/>
          </a:p>
        </p:txBody>
      </p:sp>
    </p:spTree>
    <p:extLst>
      <p:ext uri="{BB962C8B-B14F-4D97-AF65-F5344CB8AC3E}">
        <p14:creationId xmlns:p14="http://schemas.microsoft.com/office/powerpoint/2010/main" val="371995385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neo4j.com/developer/graph-algorithms/" TargetMode="External"/><Relationship Id="rId3" Type="http://schemas.openxmlformats.org/officeDocument/2006/relationships/hyperlink" Target="https://neo4j.com/licensing/" TargetMode="External"/><Relationship Id="rId7" Type="http://schemas.openxmlformats.org/officeDocument/2006/relationships/hyperlink" Target="https://neo4j.com/developer/aura-cloud-dbaas/" TargetMode="External"/><Relationship Id="rId2" Type="http://schemas.openxmlformats.org/officeDocument/2006/relationships/hyperlink" Target="https://neo4j.com/developer/neo4j-database/" TargetMode="External"/><Relationship Id="rId1" Type="http://schemas.openxmlformats.org/officeDocument/2006/relationships/slideLayout" Target="../slideLayouts/slideLayout2.xml"/><Relationship Id="rId6" Type="http://schemas.openxmlformats.org/officeDocument/2006/relationships/hyperlink" Target="https://neo4j.com/developer/neo4j-bloom/" TargetMode="External"/><Relationship Id="rId5" Type="http://schemas.openxmlformats.org/officeDocument/2006/relationships/hyperlink" Target="https://neo4j.com/developer/neo4j-browser/" TargetMode="External"/><Relationship Id="rId4" Type="http://schemas.openxmlformats.org/officeDocument/2006/relationships/hyperlink" Target="https://neo4j.com/developer/neo4j-desktop/" TargetMode="External"/><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neo4j.com/developer/graphql/" TargetMode="External"/><Relationship Id="rId2" Type="http://schemas.openxmlformats.org/officeDocument/2006/relationships/hyperlink" Target="https://neo4j.com/developer/neo4j-apoc/" TargetMode="External"/><Relationship Id="rId1" Type="http://schemas.openxmlformats.org/officeDocument/2006/relationships/slideLayout" Target="../slideLayouts/slideLayout2.xml"/><Relationship Id="rId4" Type="http://schemas.openxmlformats.org/officeDocument/2006/relationships/hyperlink" Target="https://neo4j.com/developer/neo4j-etl/"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community.neo4j.com/" TargetMode="External"/><Relationship Id="rId3" Type="http://schemas.openxmlformats.org/officeDocument/2006/relationships/hyperlink" Target="https://neo4j.com/download/" TargetMode="External"/><Relationship Id="rId7" Type="http://schemas.openxmlformats.org/officeDocument/2006/relationships/hyperlink" Target="https://neo4j.com/developer/language-guides/"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neo4j.com/developer/guide-importing-data-and-etl/" TargetMode="External"/><Relationship Id="rId5" Type="http://schemas.openxmlformats.org/officeDocument/2006/relationships/hyperlink" Target="https://neo4j.com/developer/cypher/" TargetMode="External"/><Relationship Id="rId4" Type="http://schemas.openxmlformats.org/officeDocument/2006/relationships/hyperlink" Target="https://neo4j.com/sandbox/?ref=developer-start"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21648E-58D3-4412-9E34-159CF57EFC1A}"/>
              </a:ext>
            </a:extLst>
          </p:cNvPr>
          <p:cNvPicPr>
            <a:picLocks noChangeAspect="1"/>
          </p:cNvPicPr>
          <p:nvPr/>
        </p:nvPicPr>
        <p:blipFill rotWithShape="1">
          <a:blip r:embed="rId2"/>
          <a:srcRect t="8514" r="-1" b="-1"/>
          <a:stretch/>
        </p:blipFill>
        <p:spPr>
          <a:xfrm>
            <a:off x="-63757" y="10"/>
            <a:ext cx="12188952" cy="6857990"/>
          </a:xfrm>
          <a:prstGeom prst="rect">
            <a:avLst/>
          </a:prstGeom>
        </p:spPr>
      </p:pic>
      <p:sp>
        <p:nvSpPr>
          <p:cNvPr id="2" name="Title 1">
            <a:extLst>
              <a:ext uri="{FF2B5EF4-FFF2-40B4-BE49-F238E27FC236}">
                <a16:creationId xmlns:a16="http://schemas.microsoft.com/office/drawing/2014/main" id="{8A90DDAC-413B-054F-8F3C-D7CC4A8217C6}"/>
              </a:ext>
            </a:extLst>
          </p:cNvPr>
          <p:cNvSpPr>
            <a:spLocks noGrp="1"/>
          </p:cNvSpPr>
          <p:nvPr>
            <p:ph type="ctrTitle"/>
          </p:nvPr>
        </p:nvSpPr>
        <p:spPr>
          <a:xfrm>
            <a:off x="1891355" y="964503"/>
            <a:ext cx="7810500" cy="1747045"/>
          </a:xfrm>
        </p:spPr>
        <p:txBody>
          <a:bodyPr anchor="b">
            <a:normAutofit fontScale="90000"/>
          </a:bodyPr>
          <a:lstStyle/>
          <a:p>
            <a:pPr algn="ctr"/>
            <a:br>
              <a:rPr lang="en-US" sz="7200" dirty="0"/>
            </a:br>
            <a:r>
              <a:rPr lang="en-US" sz="7200" dirty="0"/>
              <a:t>neo4j Project</a:t>
            </a:r>
          </a:p>
        </p:txBody>
      </p:sp>
      <p:sp>
        <p:nvSpPr>
          <p:cNvPr id="3" name="Subtitle 2">
            <a:extLst>
              <a:ext uri="{FF2B5EF4-FFF2-40B4-BE49-F238E27FC236}">
                <a16:creationId xmlns:a16="http://schemas.microsoft.com/office/drawing/2014/main" id="{3D00BCB3-80DE-6D46-946A-38AA6D640D31}"/>
              </a:ext>
            </a:extLst>
          </p:cNvPr>
          <p:cNvSpPr>
            <a:spLocks noGrp="1"/>
          </p:cNvSpPr>
          <p:nvPr>
            <p:ph type="subTitle" idx="1"/>
          </p:nvPr>
        </p:nvSpPr>
        <p:spPr>
          <a:xfrm>
            <a:off x="2410146" y="3575405"/>
            <a:ext cx="7049540" cy="1399365"/>
          </a:xfrm>
        </p:spPr>
        <p:txBody>
          <a:bodyPr anchor="t">
            <a:normAutofit/>
          </a:bodyPr>
          <a:lstStyle/>
          <a:p>
            <a:r>
              <a:rPr lang="en-US" sz="2800" b="1" dirty="0"/>
              <a:t>Shefali Kamalnakhawa </a:t>
            </a:r>
          </a:p>
        </p:txBody>
      </p:sp>
    </p:spTree>
    <p:extLst>
      <p:ext uri="{BB962C8B-B14F-4D97-AF65-F5344CB8AC3E}">
        <p14:creationId xmlns:p14="http://schemas.microsoft.com/office/powerpoint/2010/main" val="141766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E8D74CDB-6B4D-E642-80D1-4004FF90C0E7}"/>
              </a:ext>
            </a:extLst>
          </p:cNvPr>
          <p:cNvPicPr>
            <a:picLocks noChangeAspect="1"/>
          </p:cNvPicPr>
          <p:nvPr/>
        </p:nvPicPr>
        <p:blipFill>
          <a:blip r:embed="rId2"/>
          <a:stretch>
            <a:fillRect/>
          </a:stretch>
        </p:blipFill>
        <p:spPr>
          <a:xfrm>
            <a:off x="197137" y="457200"/>
            <a:ext cx="11759913" cy="5924550"/>
          </a:xfrm>
          <a:prstGeom prst="rect">
            <a:avLst/>
          </a:prstGeom>
        </p:spPr>
      </p:pic>
    </p:spTree>
    <p:extLst>
      <p:ext uri="{BB962C8B-B14F-4D97-AF65-F5344CB8AC3E}">
        <p14:creationId xmlns:p14="http://schemas.microsoft.com/office/powerpoint/2010/main" val="3873649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AF761C83-4270-D045-B29B-59DBACB8D200}"/>
              </a:ext>
            </a:extLst>
          </p:cNvPr>
          <p:cNvPicPr>
            <a:picLocks noChangeAspect="1"/>
          </p:cNvPicPr>
          <p:nvPr/>
        </p:nvPicPr>
        <p:blipFill>
          <a:blip r:embed="rId2"/>
          <a:stretch>
            <a:fillRect/>
          </a:stretch>
        </p:blipFill>
        <p:spPr>
          <a:xfrm>
            <a:off x="234950" y="482600"/>
            <a:ext cx="11722100" cy="5892800"/>
          </a:xfrm>
          <a:prstGeom prst="rect">
            <a:avLst/>
          </a:prstGeom>
        </p:spPr>
      </p:pic>
    </p:spTree>
    <p:extLst>
      <p:ext uri="{BB962C8B-B14F-4D97-AF65-F5344CB8AC3E}">
        <p14:creationId xmlns:p14="http://schemas.microsoft.com/office/powerpoint/2010/main" val="365471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DEBBED-A41F-8846-BBE3-BE42C950AFE7}"/>
              </a:ext>
            </a:extLst>
          </p:cNvPr>
          <p:cNvPicPr>
            <a:picLocks noChangeAspect="1"/>
          </p:cNvPicPr>
          <p:nvPr/>
        </p:nvPicPr>
        <p:blipFill>
          <a:blip r:embed="rId2"/>
          <a:stretch>
            <a:fillRect/>
          </a:stretch>
        </p:blipFill>
        <p:spPr>
          <a:xfrm>
            <a:off x="228600" y="200025"/>
            <a:ext cx="11734800" cy="6386513"/>
          </a:xfrm>
          <a:prstGeom prst="rect">
            <a:avLst/>
          </a:prstGeom>
        </p:spPr>
      </p:pic>
    </p:spTree>
    <p:extLst>
      <p:ext uri="{BB962C8B-B14F-4D97-AF65-F5344CB8AC3E}">
        <p14:creationId xmlns:p14="http://schemas.microsoft.com/office/powerpoint/2010/main" val="7017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2305B438-7DC9-A848-840D-2F47E0A1D419}"/>
              </a:ext>
            </a:extLst>
          </p:cNvPr>
          <p:cNvPicPr>
            <a:picLocks noChangeAspect="1"/>
          </p:cNvPicPr>
          <p:nvPr/>
        </p:nvPicPr>
        <p:blipFill>
          <a:blip r:embed="rId2"/>
          <a:stretch>
            <a:fillRect/>
          </a:stretch>
        </p:blipFill>
        <p:spPr>
          <a:xfrm>
            <a:off x="247650" y="488950"/>
            <a:ext cx="11696700" cy="5880100"/>
          </a:xfrm>
          <a:prstGeom prst="rect">
            <a:avLst/>
          </a:prstGeom>
        </p:spPr>
      </p:pic>
    </p:spTree>
    <p:extLst>
      <p:ext uri="{BB962C8B-B14F-4D97-AF65-F5344CB8AC3E}">
        <p14:creationId xmlns:p14="http://schemas.microsoft.com/office/powerpoint/2010/main" val="2590116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2A4D70-A0B9-5B41-ACE3-A055A4A5829F}"/>
              </a:ext>
            </a:extLst>
          </p:cNvPr>
          <p:cNvPicPr>
            <a:picLocks noChangeAspect="1"/>
          </p:cNvPicPr>
          <p:nvPr/>
        </p:nvPicPr>
        <p:blipFill rotWithShape="1">
          <a:blip r:embed="rId2"/>
          <a:srcRect b="13692"/>
          <a:stretch/>
        </p:blipFill>
        <p:spPr>
          <a:xfrm>
            <a:off x="1814631" y="869395"/>
            <a:ext cx="9051013" cy="5831442"/>
          </a:xfrm>
          <a:prstGeom prst="rect">
            <a:avLst/>
          </a:prstGeom>
        </p:spPr>
      </p:pic>
      <p:sp>
        <p:nvSpPr>
          <p:cNvPr id="6" name="TextBox 5">
            <a:extLst>
              <a:ext uri="{FF2B5EF4-FFF2-40B4-BE49-F238E27FC236}">
                <a16:creationId xmlns:a16="http://schemas.microsoft.com/office/drawing/2014/main" id="{8E52DD01-E757-674A-84C2-55D6572D9241}"/>
              </a:ext>
            </a:extLst>
          </p:cNvPr>
          <p:cNvSpPr txBox="1"/>
          <p:nvPr/>
        </p:nvSpPr>
        <p:spPr>
          <a:xfrm>
            <a:off x="1607344" y="328613"/>
            <a:ext cx="9258300" cy="369332"/>
          </a:xfrm>
          <a:prstGeom prst="rect">
            <a:avLst/>
          </a:prstGeom>
          <a:noFill/>
        </p:spPr>
        <p:txBody>
          <a:bodyPr wrap="square" rtlCol="0">
            <a:spAutoFit/>
          </a:bodyPr>
          <a:lstStyle/>
          <a:p>
            <a:pPr algn="ctr"/>
            <a:r>
              <a:rPr lang="en-US" dirty="0"/>
              <a:t>Calls made during month 1 with duration of 1 minute:</a:t>
            </a:r>
          </a:p>
        </p:txBody>
      </p:sp>
    </p:spTree>
    <p:extLst>
      <p:ext uri="{BB962C8B-B14F-4D97-AF65-F5344CB8AC3E}">
        <p14:creationId xmlns:p14="http://schemas.microsoft.com/office/powerpoint/2010/main" val="1427065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412289-0386-1646-88D2-1C2D2ECDC89C}"/>
              </a:ext>
            </a:extLst>
          </p:cNvPr>
          <p:cNvPicPr>
            <a:picLocks noChangeAspect="1"/>
          </p:cNvPicPr>
          <p:nvPr/>
        </p:nvPicPr>
        <p:blipFill>
          <a:blip r:embed="rId2"/>
          <a:stretch>
            <a:fillRect/>
          </a:stretch>
        </p:blipFill>
        <p:spPr>
          <a:xfrm>
            <a:off x="1045889" y="497885"/>
            <a:ext cx="10426974" cy="6360115"/>
          </a:xfrm>
          <a:prstGeom prst="rect">
            <a:avLst/>
          </a:prstGeom>
        </p:spPr>
      </p:pic>
      <p:sp>
        <p:nvSpPr>
          <p:cNvPr id="6" name="TextBox 5">
            <a:extLst>
              <a:ext uri="{FF2B5EF4-FFF2-40B4-BE49-F238E27FC236}">
                <a16:creationId xmlns:a16="http://schemas.microsoft.com/office/drawing/2014/main" id="{1C000984-2257-BB46-AECE-FC656E437F61}"/>
              </a:ext>
            </a:extLst>
          </p:cNvPr>
          <p:cNvSpPr txBox="1"/>
          <p:nvPr/>
        </p:nvSpPr>
        <p:spPr>
          <a:xfrm>
            <a:off x="1244463" y="97775"/>
            <a:ext cx="10029825" cy="400110"/>
          </a:xfrm>
          <a:prstGeom prst="rect">
            <a:avLst/>
          </a:prstGeom>
          <a:noFill/>
        </p:spPr>
        <p:txBody>
          <a:bodyPr wrap="square" rtlCol="0">
            <a:spAutoFit/>
          </a:bodyPr>
          <a:lstStyle/>
          <a:p>
            <a:pPr algn="ctr"/>
            <a:r>
              <a:rPr lang="en-US" sz="2000" dirty="0"/>
              <a:t>Persons(MALE), who got a call from TIFFANY during month 5 of the log period.</a:t>
            </a:r>
          </a:p>
        </p:txBody>
      </p:sp>
    </p:spTree>
    <p:extLst>
      <p:ext uri="{BB962C8B-B14F-4D97-AF65-F5344CB8AC3E}">
        <p14:creationId xmlns:p14="http://schemas.microsoft.com/office/powerpoint/2010/main" val="2206923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BF125A-201B-674E-A299-565FA9664986}"/>
              </a:ext>
            </a:extLst>
          </p:cNvPr>
          <p:cNvPicPr>
            <a:picLocks noChangeAspect="1"/>
          </p:cNvPicPr>
          <p:nvPr/>
        </p:nvPicPr>
        <p:blipFill>
          <a:blip r:embed="rId3"/>
          <a:stretch>
            <a:fillRect/>
          </a:stretch>
        </p:blipFill>
        <p:spPr>
          <a:xfrm>
            <a:off x="888206" y="415368"/>
            <a:ext cx="10415588" cy="6442632"/>
          </a:xfrm>
          <a:prstGeom prst="rect">
            <a:avLst/>
          </a:prstGeom>
        </p:spPr>
      </p:pic>
      <p:sp>
        <p:nvSpPr>
          <p:cNvPr id="6" name="TextBox 5">
            <a:extLst>
              <a:ext uri="{FF2B5EF4-FFF2-40B4-BE49-F238E27FC236}">
                <a16:creationId xmlns:a16="http://schemas.microsoft.com/office/drawing/2014/main" id="{6AD3E0D3-6B8B-CF4A-B715-E4665B9B9802}"/>
              </a:ext>
            </a:extLst>
          </p:cNvPr>
          <p:cNvSpPr txBox="1"/>
          <p:nvPr/>
        </p:nvSpPr>
        <p:spPr>
          <a:xfrm>
            <a:off x="1273969" y="46036"/>
            <a:ext cx="10029825" cy="369332"/>
          </a:xfrm>
          <a:prstGeom prst="rect">
            <a:avLst/>
          </a:prstGeom>
          <a:noFill/>
        </p:spPr>
        <p:txBody>
          <a:bodyPr wrap="square" rtlCol="0">
            <a:spAutoFit/>
          </a:bodyPr>
          <a:lstStyle/>
          <a:p>
            <a:pPr algn="ctr"/>
            <a:r>
              <a:rPr lang="en-US" b="1" dirty="0"/>
              <a:t>Persons</a:t>
            </a:r>
            <a:r>
              <a:rPr lang="en-US" dirty="0"/>
              <a:t>, who got a call from “</a:t>
            </a:r>
            <a:r>
              <a:rPr lang="en-US" b="1" dirty="0"/>
              <a:t>Robert</a:t>
            </a:r>
            <a:r>
              <a:rPr lang="en-US" dirty="0"/>
              <a:t>”</a:t>
            </a:r>
            <a:endParaRPr lang="en-US" sz="2000" dirty="0"/>
          </a:p>
        </p:txBody>
      </p:sp>
    </p:spTree>
    <p:extLst>
      <p:ext uri="{BB962C8B-B14F-4D97-AF65-F5344CB8AC3E}">
        <p14:creationId xmlns:p14="http://schemas.microsoft.com/office/powerpoint/2010/main" val="1563657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D8EDB26-A101-314F-839A-E351D90BCC75}"/>
              </a:ext>
            </a:extLst>
          </p:cNvPr>
          <p:cNvPicPr>
            <a:picLocks noChangeAspect="1"/>
          </p:cNvPicPr>
          <p:nvPr/>
        </p:nvPicPr>
        <p:blipFill>
          <a:blip r:embed="rId2"/>
          <a:stretch>
            <a:fillRect/>
          </a:stretch>
        </p:blipFill>
        <p:spPr>
          <a:xfrm>
            <a:off x="423558" y="0"/>
            <a:ext cx="11344883" cy="6858000"/>
          </a:xfrm>
          <a:prstGeom prst="rect">
            <a:avLst/>
          </a:prstGeom>
        </p:spPr>
      </p:pic>
    </p:spTree>
    <p:extLst>
      <p:ext uri="{BB962C8B-B14F-4D97-AF65-F5344CB8AC3E}">
        <p14:creationId xmlns:p14="http://schemas.microsoft.com/office/powerpoint/2010/main" val="3878125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BA88D0-CA9C-8740-92BE-2EF232F59E96}"/>
              </a:ext>
            </a:extLst>
          </p:cNvPr>
          <p:cNvPicPr>
            <a:picLocks noChangeAspect="1"/>
          </p:cNvPicPr>
          <p:nvPr/>
        </p:nvPicPr>
        <p:blipFill>
          <a:blip r:embed="rId2"/>
          <a:stretch>
            <a:fillRect/>
          </a:stretch>
        </p:blipFill>
        <p:spPr>
          <a:xfrm>
            <a:off x="241300" y="63500"/>
            <a:ext cx="11709400" cy="6731000"/>
          </a:xfrm>
          <a:prstGeom prst="rect">
            <a:avLst/>
          </a:prstGeom>
        </p:spPr>
      </p:pic>
    </p:spTree>
    <p:extLst>
      <p:ext uri="{BB962C8B-B14F-4D97-AF65-F5344CB8AC3E}">
        <p14:creationId xmlns:p14="http://schemas.microsoft.com/office/powerpoint/2010/main" val="3038211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B73DCA-1C6C-D64A-A564-745107DE0DD3}"/>
              </a:ext>
            </a:extLst>
          </p:cNvPr>
          <p:cNvPicPr>
            <a:picLocks noChangeAspect="1"/>
          </p:cNvPicPr>
          <p:nvPr/>
        </p:nvPicPr>
        <p:blipFill>
          <a:blip r:embed="rId2"/>
          <a:stretch>
            <a:fillRect/>
          </a:stretch>
        </p:blipFill>
        <p:spPr>
          <a:xfrm>
            <a:off x="374855" y="0"/>
            <a:ext cx="11442290" cy="6858000"/>
          </a:xfrm>
          <a:prstGeom prst="rect">
            <a:avLst/>
          </a:prstGeom>
        </p:spPr>
      </p:pic>
    </p:spTree>
    <p:extLst>
      <p:ext uri="{BB962C8B-B14F-4D97-AF65-F5344CB8AC3E}">
        <p14:creationId xmlns:p14="http://schemas.microsoft.com/office/powerpoint/2010/main" val="2032142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9E5F3-9ABE-3444-BCB0-36117EA598E6}"/>
              </a:ext>
            </a:extLst>
          </p:cNvPr>
          <p:cNvSpPr>
            <a:spLocks noGrp="1"/>
          </p:cNvSpPr>
          <p:nvPr>
            <p:ph type="title"/>
          </p:nvPr>
        </p:nvSpPr>
        <p:spPr>
          <a:xfrm>
            <a:off x="1905953" y="199333"/>
            <a:ext cx="8770571" cy="820523"/>
          </a:xfrm>
        </p:spPr>
        <p:txBody>
          <a:bodyPr>
            <a:normAutofit fontScale="90000"/>
          </a:bodyPr>
          <a:lstStyle/>
          <a:p>
            <a:pPr algn="ctr"/>
            <a:r>
              <a:rPr lang="en-US" sz="4800" b="1" dirty="0"/>
              <a:t>Data</a:t>
            </a:r>
            <a:endParaRPr lang="en-US" b="1" dirty="0"/>
          </a:p>
        </p:txBody>
      </p:sp>
      <p:sp>
        <p:nvSpPr>
          <p:cNvPr id="3" name="Content Placeholder 2">
            <a:extLst>
              <a:ext uri="{FF2B5EF4-FFF2-40B4-BE49-F238E27FC236}">
                <a16:creationId xmlns:a16="http://schemas.microsoft.com/office/drawing/2014/main" id="{C472259B-F47D-894C-9B62-8C7FC1846293}"/>
              </a:ext>
            </a:extLst>
          </p:cNvPr>
          <p:cNvSpPr>
            <a:spLocks noGrp="1"/>
          </p:cNvSpPr>
          <p:nvPr>
            <p:ph idx="1"/>
          </p:nvPr>
        </p:nvSpPr>
        <p:spPr>
          <a:xfrm>
            <a:off x="140969" y="1330430"/>
            <a:ext cx="11549284" cy="1331717"/>
          </a:xfrm>
        </p:spPr>
        <p:txBody>
          <a:bodyPr>
            <a:normAutofit fontScale="77500" lnSpcReduction="20000"/>
          </a:bodyPr>
          <a:lstStyle/>
          <a:p>
            <a:r>
              <a:rPr lang="en-US" sz="2600" dirty="0">
                <a:effectLst/>
                <a:latin typeface="Calibri" pitchFamily="34" charset="0"/>
                <a:cs typeface="Calibri" pitchFamily="34" charset="0"/>
              </a:rPr>
              <a:t>In our data file each row represents the next information: Call start and end timestamp, Person’s name, gender, phone number and city.</a:t>
            </a:r>
          </a:p>
          <a:p>
            <a:r>
              <a:rPr lang="en-US" sz="2600" dirty="0">
                <a:effectLst/>
                <a:latin typeface="Calibri" pitchFamily="34" charset="0"/>
                <a:cs typeface="Calibri" pitchFamily="34" charset="0"/>
              </a:rPr>
              <a:t>In total there are 10 000 calls, 2 000 persons and 5 cities. The file contains information about calls in dates from January 1</a:t>
            </a:r>
            <a:r>
              <a:rPr lang="en-US" sz="2600" baseline="30000" dirty="0">
                <a:effectLst/>
                <a:latin typeface="Calibri" pitchFamily="34" charset="0"/>
                <a:cs typeface="Calibri" pitchFamily="34" charset="0"/>
              </a:rPr>
              <a:t>st</a:t>
            </a:r>
            <a:r>
              <a:rPr lang="en-US" sz="2600" dirty="0">
                <a:effectLst/>
                <a:latin typeface="Calibri" pitchFamily="34" charset="0"/>
                <a:cs typeface="Calibri" pitchFamily="34" charset="0"/>
              </a:rPr>
              <a:t> 2019 – July 30</a:t>
            </a:r>
            <a:r>
              <a:rPr lang="en-US" sz="2600" baseline="30000" dirty="0">
                <a:effectLst/>
                <a:latin typeface="Calibri" pitchFamily="34" charset="0"/>
                <a:cs typeface="Calibri" pitchFamily="34" charset="0"/>
              </a:rPr>
              <a:t>th</a:t>
            </a:r>
            <a:r>
              <a:rPr lang="en-US" sz="2600" dirty="0">
                <a:effectLst/>
                <a:latin typeface="Calibri" pitchFamily="34" charset="0"/>
                <a:cs typeface="Calibri" pitchFamily="34" charset="0"/>
              </a:rPr>
              <a:t> 2019</a:t>
            </a:r>
          </a:p>
          <a:p>
            <a:endParaRPr lang="en-US" dirty="0">
              <a:effectLst/>
              <a:latin typeface="Calibri" pitchFamily="34" charset="0"/>
              <a:cs typeface="Calibri" pitchFamily="34" charset="0"/>
            </a:endParaRPr>
          </a:p>
          <a:p>
            <a:endParaRPr lang="en-US" dirty="0">
              <a:latin typeface="Calibri" pitchFamily="34" charset="0"/>
              <a:cs typeface="Calibri" pitchFamily="34" charset="0"/>
            </a:endParaRPr>
          </a:p>
        </p:txBody>
      </p:sp>
      <p:pic>
        <p:nvPicPr>
          <p:cNvPr id="5" name="Picture 4" descr="Table&#10;&#10;Description automatically generated">
            <a:extLst>
              <a:ext uri="{FF2B5EF4-FFF2-40B4-BE49-F238E27FC236}">
                <a16:creationId xmlns:a16="http://schemas.microsoft.com/office/drawing/2014/main" id="{67EC78B1-7553-C24E-BA75-F5FCC08E70DE}"/>
              </a:ext>
            </a:extLst>
          </p:cNvPr>
          <p:cNvPicPr>
            <a:picLocks noChangeAspect="1"/>
          </p:cNvPicPr>
          <p:nvPr/>
        </p:nvPicPr>
        <p:blipFill rotWithShape="1">
          <a:blip r:embed="rId2"/>
          <a:srcRect b="47022"/>
          <a:stretch/>
        </p:blipFill>
        <p:spPr>
          <a:xfrm>
            <a:off x="1101565" y="2535535"/>
            <a:ext cx="9988868" cy="4195854"/>
          </a:xfrm>
          <a:prstGeom prst="rect">
            <a:avLst/>
          </a:prstGeom>
        </p:spPr>
      </p:pic>
    </p:spTree>
    <p:extLst>
      <p:ext uri="{BB962C8B-B14F-4D97-AF65-F5344CB8AC3E}">
        <p14:creationId xmlns:p14="http://schemas.microsoft.com/office/powerpoint/2010/main" val="3007644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6098" y="539347"/>
            <a:ext cx="6611816" cy="5078313"/>
          </a:xfrm>
          <a:prstGeom prst="rect">
            <a:avLst/>
          </a:prstGeom>
        </p:spPr>
        <p:txBody>
          <a:bodyPr wrap="square">
            <a:spAutoFit/>
          </a:bodyPr>
          <a:lstStyle/>
          <a:p>
            <a:r>
              <a:rPr lang="en-US" dirty="0">
                <a:latin typeface="Calibri" pitchFamily="34" charset="0"/>
                <a:cs typeface="Calibri" pitchFamily="34" charset="0"/>
              </a:rPr>
              <a:t>What is Neo4j?</a:t>
            </a:r>
          </a:p>
          <a:p>
            <a:r>
              <a:rPr lang="en-US" dirty="0">
                <a:latin typeface="Calibri" pitchFamily="34" charset="0"/>
                <a:cs typeface="Calibri" pitchFamily="34" charset="0"/>
              </a:rPr>
              <a:t>Neo4j is an open-source, </a:t>
            </a:r>
            <a:r>
              <a:rPr lang="en-US" dirty="0" err="1">
                <a:latin typeface="Calibri" pitchFamily="34" charset="0"/>
                <a:cs typeface="Calibri" pitchFamily="34" charset="0"/>
              </a:rPr>
              <a:t>NoSQL</a:t>
            </a:r>
            <a:r>
              <a:rPr lang="en-US" dirty="0">
                <a:latin typeface="Calibri" pitchFamily="34" charset="0"/>
                <a:cs typeface="Calibri" pitchFamily="34" charset="0"/>
              </a:rPr>
              <a:t>, native graph database that provides an ACID-compliant transactional backend for your applications. Initial development began in 2003, but it has been publicly available since 2007. The source code, written in Java and </a:t>
            </a:r>
            <a:r>
              <a:rPr lang="en-US" dirty="0" err="1">
                <a:latin typeface="Calibri" pitchFamily="34" charset="0"/>
                <a:cs typeface="Calibri" pitchFamily="34" charset="0"/>
              </a:rPr>
              <a:t>Scala</a:t>
            </a:r>
            <a:r>
              <a:rPr lang="en-US" dirty="0">
                <a:latin typeface="Calibri" pitchFamily="34" charset="0"/>
                <a:cs typeface="Calibri" pitchFamily="34" charset="0"/>
              </a:rPr>
              <a:t>. Neo4j has both a Community Edition and Enterprise Edition of the database. The Enterprise Edition includes all that Community Edition has to offer, plus extra enterprise requirements such as backups, clustering, and failover abilities.</a:t>
            </a:r>
          </a:p>
          <a:p>
            <a:endParaRPr lang="en-US" dirty="0">
              <a:latin typeface="Calibri" pitchFamily="34" charset="0"/>
              <a:cs typeface="Calibri" pitchFamily="34" charset="0"/>
            </a:endParaRPr>
          </a:p>
          <a:p>
            <a:r>
              <a:rPr lang="en-US" dirty="0">
                <a:latin typeface="Calibri" pitchFamily="34" charset="0"/>
                <a:cs typeface="Calibri" pitchFamily="34" charset="0"/>
              </a:rPr>
              <a:t>Neo4j is referred to as a native graph database because it efficiently implements the property graph model down to the storage level. This means that the data is stored exactly as you whiteboard it, and the database uses pointers to navigate and traverse the graph. In contrast to graph processing or in-memory libraries, Neo4j also provides full database characteristics, including ACID transaction compliance, cluster support, and runtime failover - making it suitable to use graphs for data in production scenarios.</a:t>
            </a:r>
          </a:p>
        </p:txBody>
      </p:sp>
      <p:sp>
        <p:nvSpPr>
          <p:cNvPr id="1028" name="AutoShape 4" descr="Neo4j (@neo4j) | Twit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5" name="Picture 11"/>
          <p:cNvPicPr>
            <a:picLocks noChangeAspect="1" noChangeArrowheads="1"/>
          </p:cNvPicPr>
          <p:nvPr/>
        </p:nvPicPr>
        <p:blipFill>
          <a:blip r:embed="rId2"/>
          <a:srcRect/>
          <a:stretch>
            <a:fillRect/>
          </a:stretch>
        </p:blipFill>
        <p:spPr bwMode="auto">
          <a:xfrm>
            <a:off x="7047914" y="606971"/>
            <a:ext cx="4991507" cy="2491474"/>
          </a:xfrm>
          <a:prstGeom prst="rect">
            <a:avLst/>
          </a:prstGeom>
          <a:noFill/>
          <a:ln w="9525">
            <a:noFill/>
            <a:miter lim="800000"/>
            <a:headEnd/>
            <a:tailEnd/>
          </a:ln>
          <a:effectLst/>
        </p:spPr>
      </p:pic>
      <p:pic>
        <p:nvPicPr>
          <p:cNvPr id="1030" name="Picture 6" descr="Announcing: Graph-Native Machine Learning in Neo4j!"/>
          <p:cNvPicPr>
            <a:picLocks noChangeAspect="1" noChangeArrowheads="1"/>
          </p:cNvPicPr>
          <p:nvPr/>
        </p:nvPicPr>
        <p:blipFill>
          <a:blip r:embed="rId3"/>
          <a:srcRect/>
          <a:stretch>
            <a:fillRect/>
          </a:stretch>
        </p:blipFill>
        <p:spPr bwMode="auto">
          <a:xfrm>
            <a:off x="7035040" y="2614255"/>
            <a:ext cx="5046585" cy="3003405"/>
          </a:xfrm>
          <a:prstGeom prst="rect">
            <a:avLst/>
          </a:prstGeom>
          <a:noFill/>
        </p:spPr>
      </p:pic>
    </p:spTree>
    <p:extLst>
      <p:ext uri="{BB962C8B-B14F-4D97-AF65-F5344CB8AC3E}">
        <p14:creationId xmlns:p14="http://schemas.microsoft.com/office/powerpoint/2010/main" val="2032142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859268" y="3724707"/>
            <a:ext cx="5653375" cy="2422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2"/>
          <p:cNvPicPr>
            <a:picLocks noChangeAspect="1" noChangeArrowheads="1"/>
          </p:cNvPicPr>
          <p:nvPr/>
        </p:nvPicPr>
        <p:blipFill>
          <a:blip r:embed="rId3"/>
          <a:srcRect/>
          <a:stretch>
            <a:fillRect/>
          </a:stretch>
        </p:blipFill>
        <p:spPr bwMode="auto">
          <a:xfrm>
            <a:off x="256149" y="423270"/>
            <a:ext cx="6440073" cy="3114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214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Neo4j (@neo4j) | Twit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460375" y="365760"/>
            <a:ext cx="11469028" cy="3139321"/>
          </a:xfrm>
          <a:prstGeom prst="rect">
            <a:avLst/>
          </a:prstGeom>
        </p:spPr>
        <p:txBody>
          <a:bodyPr wrap="square">
            <a:spAutoFit/>
          </a:bodyPr>
          <a:lstStyle/>
          <a:p>
            <a:r>
              <a:rPr lang="en-US" dirty="0">
                <a:latin typeface="Calibri" pitchFamily="34" charset="0"/>
                <a:cs typeface="Calibri" pitchFamily="34" charset="0"/>
              </a:rPr>
              <a:t>Below features make Neo4j very popular among developers, architects, and DBAs:</a:t>
            </a:r>
          </a:p>
          <a:p>
            <a:endParaRPr lang="en-US" dirty="0">
              <a:latin typeface="Calibri" pitchFamily="34" charset="0"/>
              <a:cs typeface="Calibri" pitchFamily="34" charset="0"/>
            </a:endParaRPr>
          </a:p>
          <a:p>
            <a:pPr>
              <a:buFont typeface="Arial" pitchFamily="34" charset="0"/>
              <a:buChar char="•"/>
            </a:pPr>
            <a:r>
              <a:rPr lang="en-US" b="1" dirty="0">
                <a:latin typeface="Calibri" pitchFamily="34" charset="0"/>
                <a:cs typeface="Calibri" pitchFamily="34" charset="0"/>
              </a:rPr>
              <a:t> </a:t>
            </a:r>
            <a:r>
              <a:rPr lang="en-US" b="1" dirty="0" err="1">
                <a:latin typeface="Calibri" pitchFamily="34" charset="0"/>
                <a:cs typeface="Calibri" pitchFamily="34" charset="0"/>
              </a:rPr>
              <a:t>Cypher</a:t>
            </a:r>
            <a:r>
              <a:rPr lang="en-US" dirty="0">
                <a:latin typeface="Calibri" pitchFamily="34" charset="0"/>
                <a:cs typeface="Calibri" pitchFamily="34" charset="0"/>
              </a:rPr>
              <a:t>, a declarative query language similar to SQL, but optimized for graphs. Now used by other databases like SAP HANA Graph and </a:t>
            </a:r>
            <a:r>
              <a:rPr lang="en-US" dirty="0" err="1">
                <a:latin typeface="Calibri" pitchFamily="34" charset="0"/>
                <a:cs typeface="Calibri" pitchFamily="34" charset="0"/>
              </a:rPr>
              <a:t>Redis</a:t>
            </a:r>
            <a:r>
              <a:rPr lang="en-US" dirty="0">
                <a:latin typeface="Calibri" pitchFamily="34" charset="0"/>
                <a:cs typeface="Calibri" pitchFamily="34" charset="0"/>
              </a:rPr>
              <a:t> graph.</a:t>
            </a:r>
          </a:p>
          <a:p>
            <a:pPr>
              <a:buFont typeface="Arial" pitchFamily="34" charset="0"/>
              <a:buChar char="•"/>
            </a:pPr>
            <a:endParaRPr lang="en-US" dirty="0">
              <a:latin typeface="Calibri" pitchFamily="34" charset="0"/>
              <a:cs typeface="Calibri" pitchFamily="34" charset="0"/>
            </a:endParaRPr>
          </a:p>
          <a:p>
            <a:pPr>
              <a:buFont typeface="Arial" pitchFamily="34" charset="0"/>
              <a:buChar char="•"/>
            </a:pPr>
            <a:r>
              <a:rPr lang="en-US" b="1" dirty="0">
                <a:latin typeface="Calibri" pitchFamily="34" charset="0"/>
                <a:cs typeface="Calibri" pitchFamily="34" charset="0"/>
              </a:rPr>
              <a:t> Constant time traversals</a:t>
            </a:r>
            <a:r>
              <a:rPr lang="en-US" dirty="0">
                <a:latin typeface="Calibri" pitchFamily="34" charset="0"/>
                <a:cs typeface="Calibri" pitchFamily="34" charset="0"/>
              </a:rPr>
              <a:t> in big graphs for both depth and breadth due to efficient representation of nodes and relationships. Enables scale-up to billions of nodes on moderate hardware.</a:t>
            </a:r>
          </a:p>
          <a:p>
            <a:pPr>
              <a:buFont typeface="Arial" pitchFamily="34" charset="0"/>
              <a:buChar char="•"/>
            </a:pPr>
            <a:endParaRPr lang="en-US" dirty="0">
              <a:latin typeface="Calibri" pitchFamily="34" charset="0"/>
              <a:cs typeface="Calibri" pitchFamily="34" charset="0"/>
            </a:endParaRPr>
          </a:p>
          <a:p>
            <a:pPr>
              <a:buFont typeface="Arial" pitchFamily="34" charset="0"/>
              <a:buChar char="•"/>
            </a:pPr>
            <a:r>
              <a:rPr lang="en-US" b="1" dirty="0">
                <a:latin typeface="Calibri" pitchFamily="34" charset="0"/>
                <a:cs typeface="Calibri" pitchFamily="34" charset="0"/>
              </a:rPr>
              <a:t> Flexible</a:t>
            </a:r>
            <a:r>
              <a:rPr lang="en-US" dirty="0">
                <a:latin typeface="Calibri" pitchFamily="34" charset="0"/>
                <a:cs typeface="Calibri" pitchFamily="34" charset="0"/>
              </a:rPr>
              <a:t> property graph schema that can adapt over time, making it possible to materialize and add new relationships later to shortcut and speed up the domain data when the business needs change.</a:t>
            </a:r>
          </a:p>
          <a:p>
            <a:pPr>
              <a:buFont typeface="Arial" pitchFamily="34" charset="0"/>
              <a:buChar char="•"/>
            </a:pPr>
            <a:endParaRPr lang="en-US" dirty="0">
              <a:latin typeface="Calibri" pitchFamily="34" charset="0"/>
              <a:cs typeface="Calibri" pitchFamily="34" charset="0"/>
            </a:endParaRPr>
          </a:p>
        </p:txBody>
      </p:sp>
      <p:pic>
        <p:nvPicPr>
          <p:cNvPr id="10" name="Picture 2"/>
          <p:cNvPicPr>
            <a:picLocks noChangeAspect="1" noChangeArrowheads="1"/>
          </p:cNvPicPr>
          <p:nvPr/>
        </p:nvPicPr>
        <p:blipFill>
          <a:blip r:embed="rId2"/>
          <a:srcRect/>
          <a:stretch>
            <a:fillRect/>
          </a:stretch>
        </p:blipFill>
        <p:spPr bwMode="auto">
          <a:xfrm>
            <a:off x="3052689" y="3322436"/>
            <a:ext cx="5720860" cy="3236117"/>
          </a:xfrm>
          <a:prstGeom prst="rect">
            <a:avLst/>
          </a:prstGeom>
          <a:noFill/>
          <a:ln w="9525">
            <a:noFill/>
            <a:miter lim="800000"/>
            <a:headEnd/>
            <a:tailEnd/>
          </a:ln>
          <a:effectLst/>
        </p:spPr>
      </p:pic>
    </p:spTree>
    <p:extLst>
      <p:ext uri="{BB962C8B-B14F-4D97-AF65-F5344CB8AC3E}">
        <p14:creationId xmlns:p14="http://schemas.microsoft.com/office/powerpoint/2010/main" val="2032142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Neo4j (@neo4j) | Twit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55575" y="337625"/>
            <a:ext cx="6259293" cy="6247864"/>
          </a:xfrm>
          <a:prstGeom prst="rect">
            <a:avLst/>
          </a:prstGeom>
        </p:spPr>
        <p:txBody>
          <a:bodyPr wrap="square">
            <a:spAutoFit/>
          </a:bodyPr>
          <a:lstStyle/>
          <a:p>
            <a:pPr algn="just"/>
            <a:r>
              <a:rPr lang="en-US" sz="2000" b="1" dirty="0">
                <a:latin typeface="Calibri" pitchFamily="34" charset="0"/>
                <a:cs typeface="Calibri" pitchFamily="34" charset="0"/>
                <a:hlinkClick r:id="rId2"/>
              </a:rPr>
              <a:t>Components of the Neo4J Graph Platform:</a:t>
            </a:r>
          </a:p>
          <a:p>
            <a:pPr algn="just"/>
            <a:r>
              <a:rPr lang="en-US" sz="2000" b="1" dirty="0">
                <a:latin typeface="Calibri" pitchFamily="34" charset="0"/>
                <a:cs typeface="Calibri" pitchFamily="34" charset="0"/>
                <a:hlinkClick r:id="rId2"/>
              </a:rPr>
              <a:t>Neo4j Graph Database</a:t>
            </a:r>
            <a:r>
              <a:rPr lang="en-US" sz="2000" dirty="0">
                <a:latin typeface="Calibri" pitchFamily="34" charset="0"/>
                <a:cs typeface="Calibri" pitchFamily="34" charset="0"/>
              </a:rPr>
              <a:t> - our core graph database that is built to store and retrieve connected data. There are </a:t>
            </a:r>
            <a:r>
              <a:rPr lang="en-US" sz="2000" dirty="0">
                <a:latin typeface="Calibri" pitchFamily="34" charset="0"/>
                <a:cs typeface="Calibri" pitchFamily="34" charset="0"/>
                <a:hlinkClick r:id="rId3"/>
              </a:rPr>
              <a:t>two editions</a:t>
            </a:r>
            <a:r>
              <a:rPr lang="en-US" sz="2000" dirty="0">
                <a:latin typeface="Calibri" pitchFamily="34" charset="0"/>
                <a:cs typeface="Calibri" pitchFamily="34" charset="0"/>
              </a:rPr>
              <a:t> - a Community Edition and an Enterprise Edition. Everything in our platform interacts with data stored in the database.</a:t>
            </a:r>
          </a:p>
          <a:p>
            <a:pPr algn="just"/>
            <a:r>
              <a:rPr lang="en-US" sz="2000" b="1" dirty="0">
                <a:latin typeface="Calibri" pitchFamily="34" charset="0"/>
                <a:cs typeface="Calibri" pitchFamily="34" charset="0"/>
                <a:hlinkClick r:id="rId4"/>
              </a:rPr>
              <a:t>Neo4j Desktop</a:t>
            </a:r>
            <a:r>
              <a:rPr lang="en-US" sz="2000" dirty="0">
                <a:latin typeface="Calibri" pitchFamily="34" charset="0"/>
                <a:cs typeface="Calibri" pitchFamily="34" charset="0"/>
              </a:rPr>
              <a:t> - application to manage local instances of Neo4j. Free download includes Neo4j Enterprise Edition license.</a:t>
            </a:r>
          </a:p>
          <a:p>
            <a:pPr algn="just"/>
            <a:r>
              <a:rPr lang="en-US" sz="2000" b="1" dirty="0">
                <a:latin typeface="Calibri" pitchFamily="34" charset="0"/>
                <a:cs typeface="Calibri" pitchFamily="34" charset="0"/>
                <a:hlinkClick r:id="rId5"/>
              </a:rPr>
              <a:t>Neo4j Browser</a:t>
            </a:r>
            <a:r>
              <a:rPr lang="en-US" sz="2000" dirty="0">
                <a:latin typeface="Calibri" pitchFamily="34" charset="0"/>
                <a:cs typeface="Calibri" pitchFamily="34" charset="0"/>
              </a:rPr>
              <a:t> - online browser interface to query and view the data in the database. Basic visualization capabilities using </a:t>
            </a:r>
            <a:r>
              <a:rPr lang="en-US" sz="2000" dirty="0" err="1">
                <a:latin typeface="Calibri" pitchFamily="34" charset="0"/>
                <a:cs typeface="Calibri" pitchFamily="34" charset="0"/>
              </a:rPr>
              <a:t>Cypher</a:t>
            </a:r>
            <a:r>
              <a:rPr lang="en-US" sz="2000" dirty="0">
                <a:latin typeface="Calibri" pitchFamily="34" charset="0"/>
                <a:cs typeface="Calibri" pitchFamily="34" charset="0"/>
              </a:rPr>
              <a:t> query language.</a:t>
            </a:r>
          </a:p>
          <a:p>
            <a:pPr algn="just"/>
            <a:r>
              <a:rPr lang="en-US" sz="2000" b="1" dirty="0">
                <a:latin typeface="Calibri" pitchFamily="34" charset="0"/>
                <a:cs typeface="Calibri" pitchFamily="34" charset="0"/>
                <a:hlinkClick r:id="rId6"/>
              </a:rPr>
              <a:t>Neo4j Bloom</a:t>
            </a:r>
            <a:r>
              <a:rPr lang="en-US" sz="2000" dirty="0">
                <a:latin typeface="Calibri" pitchFamily="34" charset="0"/>
                <a:cs typeface="Calibri" pitchFamily="34" charset="0"/>
              </a:rPr>
              <a:t> - visualization tool for business users that does not require any code or programming skills to view and analyze data. </a:t>
            </a:r>
          </a:p>
          <a:p>
            <a:pPr algn="just"/>
            <a:r>
              <a:rPr lang="en-US" sz="2000" b="1" dirty="0">
                <a:latin typeface="Calibri" pitchFamily="34" charset="0"/>
                <a:cs typeface="Calibri" pitchFamily="34" charset="0"/>
                <a:hlinkClick r:id="rId7"/>
              </a:rPr>
              <a:t>Neo4j Aura</a:t>
            </a:r>
            <a:r>
              <a:rPr lang="en-US" sz="2000" dirty="0">
                <a:latin typeface="Calibri" pitchFamily="34" charset="0"/>
                <a:cs typeface="Calibri" pitchFamily="34" charset="0"/>
              </a:rPr>
              <a:t> - database-as-a-service offering managed by Neo4j for graph databases in the cloud. </a:t>
            </a:r>
          </a:p>
          <a:p>
            <a:pPr algn="just"/>
            <a:r>
              <a:rPr lang="en-US" sz="2000" b="1" dirty="0">
                <a:latin typeface="Calibri" pitchFamily="34" charset="0"/>
                <a:cs typeface="Calibri" pitchFamily="34" charset="0"/>
                <a:hlinkClick r:id="rId8"/>
              </a:rPr>
              <a:t>Graph Data Science</a:t>
            </a:r>
            <a:r>
              <a:rPr lang="en-US" sz="2000" dirty="0">
                <a:latin typeface="Calibri" pitchFamily="34" charset="0"/>
                <a:cs typeface="Calibri" pitchFamily="34" charset="0"/>
              </a:rPr>
              <a:t> - officially-supported library for executing graph algorithms with Neo4j and optimized for enterprise workloads and pipelines. </a:t>
            </a:r>
          </a:p>
        </p:txBody>
      </p:sp>
      <p:pic>
        <p:nvPicPr>
          <p:cNvPr id="9" name="Picture 8">
            <a:extLst>
              <a:ext uri="{FF2B5EF4-FFF2-40B4-BE49-F238E27FC236}">
                <a16:creationId xmlns:a16="http://schemas.microsoft.com/office/drawing/2014/main" id="{0BF0BFDF-DEE4-40CE-9203-8824EE2892C8}"/>
              </a:ext>
            </a:extLst>
          </p:cNvPr>
          <p:cNvPicPr>
            <a:picLocks noChangeAspect="1"/>
          </p:cNvPicPr>
          <p:nvPr/>
        </p:nvPicPr>
        <p:blipFill>
          <a:blip r:embed="rId9"/>
          <a:stretch>
            <a:fillRect/>
          </a:stretch>
        </p:blipFill>
        <p:spPr>
          <a:xfrm>
            <a:off x="6461231" y="733363"/>
            <a:ext cx="5646361" cy="2755425"/>
          </a:xfrm>
          <a:prstGeom prst="rect">
            <a:avLst/>
          </a:prstGeom>
        </p:spPr>
      </p:pic>
    </p:spTree>
    <p:extLst>
      <p:ext uri="{BB962C8B-B14F-4D97-AF65-F5344CB8AC3E}">
        <p14:creationId xmlns:p14="http://schemas.microsoft.com/office/powerpoint/2010/main" val="2032142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1483" y="253218"/>
            <a:ext cx="11057415" cy="2800767"/>
          </a:xfrm>
          <a:prstGeom prst="rect">
            <a:avLst/>
          </a:prstGeom>
          <a:noFill/>
        </p:spPr>
        <p:txBody>
          <a:bodyPr wrap="square" rtlCol="0">
            <a:spAutoFit/>
          </a:bodyPr>
          <a:lstStyle/>
          <a:p>
            <a:pPr lvl="0" defTabSz="914400" fontAlgn="base">
              <a:spcBef>
                <a:spcPct val="0"/>
              </a:spcBef>
              <a:spcAft>
                <a:spcPct val="0"/>
              </a:spcAft>
            </a:pPr>
            <a:r>
              <a:rPr lang="en-US" sz="3600" dirty="0">
                <a:latin typeface="Calibri" pitchFamily="34" charset="0"/>
                <a:cs typeface="Calibri" pitchFamily="34" charset="0"/>
              </a:rPr>
              <a:t>What is the open </a:t>
            </a:r>
            <a:r>
              <a:rPr lang="en-US" sz="3600" dirty="0" err="1">
                <a:latin typeface="Calibri" pitchFamily="34" charset="0"/>
                <a:cs typeface="Calibri" pitchFamily="34" charset="0"/>
              </a:rPr>
              <a:t>Cypher</a:t>
            </a:r>
            <a:r>
              <a:rPr lang="en-US" sz="3600" dirty="0">
                <a:latin typeface="Calibri" pitchFamily="34" charset="0"/>
                <a:cs typeface="Calibri" pitchFamily="34" charset="0"/>
              </a:rPr>
              <a:t> Implementers Group?</a:t>
            </a:r>
          </a:p>
          <a:p>
            <a:pPr lvl="0" defTabSz="914400" eaLnBrk="0" fontAlgn="base" hangingPunct="0">
              <a:spcBef>
                <a:spcPct val="0"/>
              </a:spcBef>
              <a:spcAft>
                <a:spcPct val="0"/>
              </a:spcAft>
            </a:pPr>
            <a:r>
              <a:rPr lang="en-US" sz="2000" dirty="0">
                <a:latin typeface="Calibri" pitchFamily="34" charset="0"/>
                <a:cs typeface="Calibri" pitchFamily="34" charset="0"/>
              </a:rPr>
              <a:t>The </a:t>
            </a:r>
            <a:r>
              <a:rPr lang="en-US" sz="2000" dirty="0" err="1">
                <a:latin typeface="Calibri" pitchFamily="34" charset="0"/>
                <a:cs typeface="Calibri" pitchFamily="34" charset="0"/>
              </a:rPr>
              <a:t>openCypher</a:t>
            </a:r>
            <a:r>
              <a:rPr lang="en-US" sz="2000" dirty="0">
                <a:latin typeface="Calibri" pitchFamily="34" charset="0"/>
                <a:cs typeface="Calibri" pitchFamily="34" charset="0"/>
              </a:rPr>
              <a:t> Implementers Group consists of </a:t>
            </a:r>
            <a:r>
              <a:rPr lang="en-US" sz="2000" dirty="0" err="1">
                <a:latin typeface="Calibri" pitchFamily="34" charset="0"/>
                <a:cs typeface="Calibri" pitchFamily="34" charset="0"/>
              </a:rPr>
              <a:t>openCypher</a:t>
            </a:r>
            <a:r>
              <a:rPr lang="en-US" sz="2000" dirty="0">
                <a:latin typeface="Calibri" pitchFamily="34" charset="0"/>
                <a:cs typeface="Calibri" pitchFamily="34" charset="0"/>
              </a:rPr>
              <a:t> implementers/vendors who collectively seek to</a:t>
            </a:r>
          </a:p>
          <a:p>
            <a:pPr lvl="0" defTabSz="914400" eaLnBrk="0" fontAlgn="base" hangingPunct="0">
              <a:spcBef>
                <a:spcPct val="0"/>
              </a:spcBef>
              <a:spcAft>
                <a:spcPct val="0"/>
              </a:spcAft>
              <a:buFontTx/>
              <a:buChar char="•"/>
            </a:pPr>
            <a:r>
              <a:rPr lang="en-US" sz="2000" dirty="0">
                <a:latin typeface="Calibri" pitchFamily="34" charset="0"/>
                <a:cs typeface="Calibri" pitchFamily="34" charset="0"/>
              </a:rPr>
              <a:t>Ensure consistency between implementations of </a:t>
            </a:r>
            <a:r>
              <a:rPr lang="en-US" sz="2000" dirty="0" err="1">
                <a:latin typeface="Calibri" pitchFamily="34" charset="0"/>
                <a:cs typeface="Calibri" pitchFamily="34" charset="0"/>
              </a:rPr>
              <a:t>openCypher</a:t>
            </a:r>
            <a:endParaRPr lang="en-US" sz="2000" dirty="0">
              <a:latin typeface="Calibri" pitchFamily="34" charset="0"/>
              <a:cs typeface="Calibri" pitchFamily="34" charset="0"/>
            </a:endParaRPr>
          </a:p>
          <a:p>
            <a:pPr lvl="0" defTabSz="914400" eaLnBrk="0" fontAlgn="base" hangingPunct="0">
              <a:spcBef>
                <a:spcPct val="0"/>
              </a:spcBef>
              <a:spcAft>
                <a:spcPct val="0"/>
              </a:spcAft>
              <a:buFontTx/>
              <a:buChar char="•"/>
            </a:pPr>
            <a:r>
              <a:rPr lang="en-US" sz="2000" dirty="0">
                <a:latin typeface="Calibri" pitchFamily="34" charset="0"/>
                <a:cs typeface="Calibri" pitchFamily="34" charset="0"/>
              </a:rPr>
              <a:t>Maintain and </a:t>
            </a:r>
            <a:r>
              <a:rPr lang="en-US" sz="2000" dirty="0" err="1">
                <a:latin typeface="Calibri" pitchFamily="34" charset="0"/>
                <a:cs typeface="Calibri" pitchFamily="34" charset="0"/>
              </a:rPr>
              <a:t>bugfix</a:t>
            </a:r>
            <a:r>
              <a:rPr lang="en-US" sz="2000" dirty="0">
                <a:latin typeface="Calibri" pitchFamily="34" charset="0"/>
                <a:cs typeface="Calibri" pitchFamily="34" charset="0"/>
              </a:rPr>
              <a:t> the </a:t>
            </a:r>
            <a:r>
              <a:rPr lang="en-US" sz="2000" dirty="0" err="1">
                <a:latin typeface="Calibri" pitchFamily="34" charset="0"/>
                <a:cs typeface="Calibri" pitchFamily="34" charset="0"/>
              </a:rPr>
              <a:t>openCypher</a:t>
            </a:r>
            <a:r>
              <a:rPr lang="en-US" sz="2000" dirty="0">
                <a:latin typeface="Calibri" pitchFamily="34" charset="0"/>
                <a:cs typeface="Calibri" pitchFamily="34" charset="0"/>
              </a:rPr>
              <a:t> query language</a:t>
            </a:r>
          </a:p>
          <a:p>
            <a:pPr lvl="0" defTabSz="914400" eaLnBrk="0" fontAlgn="base" hangingPunct="0">
              <a:spcBef>
                <a:spcPct val="0"/>
              </a:spcBef>
              <a:spcAft>
                <a:spcPct val="0"/>
              </a:spcAft>
              <a:buFontTx/>
              <a:buChar char="•"/>
            </a:pPr>
            <a:r>
              <a:rPr lang="en-US" sz="2000" dirty="0">
                <a:latin typeface="Calibri" pitchFamily="34" charset="0"/>
                <a:cs typeface="Calibri" pitchFamily="34" charset="0"/>
              </a:rPr>
              <a:t>Transition planning from </a:t>
            </a:r>
            <a:r>
              <a:rPr lang="en-US" sz="2000" dirty="0" err="1">
                <a:latin typeface="Calibri" pitchFamily="34" charset="0"/>
                <a:cs typeface="Calibri" pitchFamily="34" charset="0"/>
              </a:rPr>
              <a:t>openCypher</a:t>
            </a:r>
            <a:r>
              <a:rPr lang="en-US" sz="2000" dirty="0">
                <a:latin typeface="Calibri" pitchFamily="34" charset="0"/>
                <a:cs typeface="Calibri" pitchFamily="34" charset="0"/>
              </a:rPr>
              <a:t> implementations to the developing graph query language standard, GQL</a:t>
            </a:r>
          </a:p>
          <a:p>
            <a:pPr lvl="0" defTabSz="914400" eaLnBrk="0" fontAlgn="base" hangingPunct="0">
              <a:spcBef>
                <a:spcPct val="0"/>
              </a:spcBef>
              <a:spcAft>
                <a:spcPct val="0"/>
              </a:spcAft>
            </a:pPr>
            <a:r>
              <a:rPr lang="en-US" sz="2000" dirty="0">
                <a:latin typeface="Calibri" pitchFamily="34" charset="0"/>
                <a:cs typeface="Calibri" pitchFamily="34" charset="0"/>
              </a:rPr>
              <a:t>Members of the </a:t>
            </a:r>
            <a:r>
              <a:rPr lang="en-US" sz="2000" dirty="0" err="1">
                <a:latin typeface="Calibri" pitchFamily="34" charset="0"/>
                <a:cs typeface="Calibri" pitchFamily="34" charset="0"/>
              </a:rPr>
              <a:t>openCypher</a:t>
            </a:r>
            <a:r>
              <a:rPr lang="en-US" sz="2000" dirty="0">
                <a:latin typeface="Calibri" pitchFamily="34" charset="0"/>
                <a:cs typeface="Calibri" pitchFamily="34" charset="0"/>
              </a:rPr>
              <a:t> Implementers Group include Spark, </a:t>
            </a:r>
            <a:r>
              <a:rPr lang="en-US" sz="2000" dirty="0" err="1">
                <a:latin typeface="Calibri" pitchFamily="34" charset="0"/>
                <a:cs typeface="Calibri" pitchFamily="34" charset="0"/>
              </a:rPr>
              <a:t>RedisGraph</a:t>
            </a:r>
            <a:r>
              <a:rPr lang="en-US" sz="2000" dirty="0">
                <a:latin typeface="Calibri" pitchFamily="34" charset="0"/>
                <a:cs typeface="Calibri" pitchFamily="34" charset="0"/>
              </a:rPr>
              <a:t>, </a:t>
            </a:r>
            <a:r>
              <a:rPr lang="en-US" sz="2000" dirty="0" err="1">
                <a:latin typeface="Calibri" pitchFamily="34" charset="0"/>
                <a:cs typeface="Calibri" pitchFamily="34" charset="0"/>
              </a:rPr>
              <a:t>AnzoGraph</a:t>
            </a:r>
            <a:r>
              <a:rPr lang="en-US" sz="2000" dirty="0">
                <a:latin typeface="Calibri" pitchFamily="34" charset="0"/>
                <a:cs typeface="Calibri" pitchFamily="34" charset="0"/>
              </a:rPr>
              <a:t>, and Neo4j</a:t>
            </a:r>
          </a:p>
        </p:txBody>
      </p:sp>
      <p:sp>
        <p:nvSpPr>
          <p:cNvPr id="10" name="Rectangle 9"/>
          <p:cNvSpPr/>
          <p:nvPr/>
        </p:nvSpPr>
        <p:spPr>
          <a:xfrm>
            <a:off x="351483" y="3235570"/>
            <a:ext cx="11057415" cy="2246769"/>
          </a:xfrm>
          <a:prstGeom prst="rect">
            <a:avLst/>
          </a:prstGeom>
        </p:spPr>
        <p:txBody>
          <a:bodyPr wrap="square">
            <a:spAutoFit/>
          </a:bodyPr>
          <a:lstStyle/>
          <a:p>
            <a:r>
              <a:rPr lang="en-US" sz="2000" b="1" u="sng" dirty="0">
                <a:latin typeface="Calibri" pitchFamily="34" charset="0"/>
                <a:cs typeface="Calibri" pitchFamily="34" charset="0"/>
              </a:rPr>
              <a:t>Neo4j Integration Tools:</a:t>
            </a:r>
          </a:p>
          <a:p>
            <a:endParaRPr lang="en-US" sz="2000" dirty="0">
              <a:latin typeface="Calibri" pitchFamily="34" charset="0"/>
              <a:cs typeface="Calibri" pitchFamily="34" charset="0"/>
            </a:endParaRPr>
          </a:p>
          <a:p>
            <a:r>
              <a:rPr lang="en-US" sz="2000" dirty="0">
                <a:latin typeface="Calibri" pitchFamily="34" charset="0"/>
                <a:cs typeface="Calibri" pitchFamily="34" charset="0"/>
              </a:rPr>
              <a:t>Neo4j Labs integrations:</a:t>
            </a:r>
          </a:p>
          <a:p>
            <a:r>
              <a:rPr lang="en-US" sz="2000" b="1" dirty="0">
                <a:latin typeface="Calibri" pitchFamily="34" charset="0"/>
                <a:cs typeface="Calibri" pitchFamily="34" charset="0"/>
                <a:hlinkClick r:id="rId2"/>
              </a:rPr>
              <a:t>APOC</a:t>
            </a:r>
            <a:r>
              <a:rPr lang="en-US" sz="2000" dirty="0">
                <a:latin typeface="Calibri" pitchFamily="34" charset="0"/>
                <a:cs typeface="Calibri" pitchFamily="34" charset="0"/>
              </a:rPr>
              <a:t> - the standard utility library of procedures and functions for Neo4j.</a:t>
            </a:r>
            <a:br>
              <a:rPr lang="en-US" sz="2000" dirty="0">
                <a:latin typeface="Calibri" pitchFamily="34" charset="0"/>
                <a:cs typeface="Calibri" pitchFamily="34" charset="0"/>
              </a:rPr>
            </a:br>
            <a:r>
              <a:rPr lang="en-US" sz="2000" b="1" dirty="0" err="1">
                <a:latin typeface="Calibri" pitchFamily="34" charset="0"/>
                <a:cs typeface="Calibri" pitchFamily="34" charset="0"/>
                <a:hlinkClick r:id="rId3"/>
              </a:rPr>
              <a:t>GraphQL</a:t>
            </a:r>
            <a:r>
              <a:rPr lang="en-US" sz="2000" b="1" dirty="0">
                <a:latin typeface="Calibri" pitchFamily="34" charset="0"/>
                <a:cs typeface="Calibri" pitchFamily="34" charset="0"/>
                <a:hlinkClick r:id="rId3"/>
              </a:rPr>
              <a:t> and </a:t>
            </a:r>
            <a:r>
              <a:rPr lang="en-US" sz="2000" b="1" dirty="0" err="1">
                <a:latin typeface="Calibri" pitchFamily="34" charset="0"/>
                <a:cs typeface="Calibri" pitchFamily="34" charset="0"/>
                <a:hlinkClick r:id="rId3"/>
              </a:rPr>
              <a:t>GRANDstack</a:t>
            </a:r>
            <a:r>
              <a:rPr lang="en-US" sz="2000" dirty="0">
                <a:latin typeface="Calibri" pitchFamily="34" charset="0"/>
                <a:cs typeface="Calibri" pitchFamily="34" charset="0"/>
              </a:rPr>
              <a:t> - integrate with other popular data technologies or full-stack solutions.</a:t>
            </a:r>
            <a:br>
              <a:rPr lang="en-US" sz="2000" dirty="0">
                <a:latin typeface="Calibri" pitchFamily="34" charset="0"/>
                <a:cs typeface="Calibri" pitchFamily="34" charset="0"/>
              </a:rPr>
            </a:br>
            <a:r>
              <a:rPr lang="en-US" sz="2000" b="1" dirty="0">
                <a:latin typeface="Calibri" pitchFamily="34" charset="0"/>
                <a:cs typeface="Calibri" pitchFamily="34" charset="0"/>
                <a:hlinkClick r:id="rId4"/>
              </a:rPr>
              <a:t>ETL Tool</a:t>
            </a:r>
            <a:r>
              <a:rPr lang="en-US" sz="2000" dirty="0">
                <a:latin typeface="Calibri" pitchFamily="34" charset="0"/>
                <a:cs typeface="Calibri" pitchFamily="34" charset="0"/>
              </a:rPr>
              <a:t> - migrate data from a relational database to Neo4j using an application and simple user interface. </a:t>
            </a:r>
          </a:p>
        </p:txBody>
      </p:sp>
    </p:spTree>
    <p:extLst>
      <p:ext uri="{BB962C8B-B14F-4D97-AF65-F5344CB8AC3E}">
        <p14:creationId xmlns:p14="http://schemas.microsoft.com/office/powerpoint/2010/main" val="2032142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1183" y="787791"/>
            <a:ext cx="10719580" cy="1938992"/>
          </a:xfrm>
          <a:prstGeom prst="rect">
            <a:avLst/>
          </a:prstGeom>
        </p:spPr>
        <p:txBody>
          <a:bodyPr wrap="square">
            <a:spAutoFit/>
          </a:bodyPr>
          <a:lstStyle/>
          <a:p>
            <a:r>
              <a:rPr lang="en-US" sz="2400" dirty="0">
                <a:latin typeface="Calibri" pitchFamily="34" charset="0"/>
                <a:cs typeface="Calibri" pitchFamily="34" charset="0"/>
              </a:rPr>
              <a:t>Graph data modeling is the process in which a user describes an arbitrary domain as a connected graph of nodes and relationships with properties and labels. </a:t>
            </a:r>
          </a:p>
          <a:p>
            <a:r>
              <a:rPr lang="en-US" sz="2400" dirty="0">
                <a:latin typeface="Calibri" pitchFamily="34" charset="0"/>
                <a:cs typeface="Calibri" pitchFamily="34" charset="0"/>
              </a:rPr>
              <a:t>A Neo4j graph data model is designed to answer questions in the form of </a:t>
            </a:r>
            <a:r>
              <a:rPr lang="en-US" sz="2400" dirty="0" err="1">
                <a:latin typeface="Calibri" pitchFamily="34" charset="0"/>
                <a:cs typeface="Calibri" pitchFamily="34" charset="0"/>
              </a:rPr>
              <a:t>Cypher</a:t>
            </a:r>
            <a:r>
              <a:rPr lang="en-US" sz="2400" dirty="0">
                <a:latin typeface="Calibri" pitchFamily="34" charset="0"/>
                <a:cs typeface="Calibri" pitchFamily="34" charset="0"/>
              </a:rPr>
              <a:t> queries and solve business and technical problems by organizing a data structure for the graph database.</a:t>
            </a:r>
          </a:p>
        </p:txBody>
      </p:sp>
      <p:pic>
        <p:nvPicPr>
          <p:cNvPr id="72706" name="Picture 2"/>
          <p:cNvPicPr>
            <a:picLocks noChangeAspect="1" noChangeArrowheads="1"/>
          </p:cNvPicPr>
          <p:nvPr/>
        </p:nvPicPr>
        <p:blipFill>
          <a:blip r:embed="rId2"/>
          <a:srcRect/>
          <a:stretch>
            <a:fillRect/>
          </a:stretch>
        </p:blipFill>
        <p:spPr bwMode="auto">
          <a:xfrm>
            <a:off x="6296658" y="3068815"/>
            <a:ext cx="5300323" cy="2572336"/>
          </a:xfrm>
          <a:prstGeom prst="rect">
            <a:avLst/>
          </a:prstGeom>
          <a:noFill/>
          <a:ln w="9525">
            <a:noFill/>
            <a:miter lim="800000"/>
            <a:headEnd/>
            <a:tailEnd/>
          </a:ln>
          <a:effectLst/>
        </p:spPr>
      </p:pic>
      <p:sp>
        <p:nvSpPr>
          <p:cNvPr id="8" name="Rectangle 7"/>
          <p:cNvSpPr/>
          <p:nvPr/>
        </p:nvSpPr>
        <p:spPr>
          <a:xfrm>
            <a:off x="661183" y="2897945"/>
            <a:ext cx="5416060" cy="2554545"/>
          </a:xfrm>
          <a:prstGeom prst="rect">
            <a:avLst/>
          </a:prstGeom>
        </p:spPr>
        <p:txBody>
          <a:bodyPr wrap="square">
            <a:spAutoFit/>
          </a:bodyPr>
          <a:lstStyle/>
          <a:p>
            <a:r>
              <a:rPr lang="en-US" sz="2000" dirty="0">
                <a:latin typeface="Calibri" pitchFamily="34" charset="0"/>
                <a:cs typeface="Calibri" pitchFamily="34" charset="0"/>
              </a:rPr>
              <a:t>Getting started with Neo4j is easy. Take your first steps to become an expert Neo4j developer.</a:t>
            </a:r>
          </a:p>
          <a:p>
            <a:pPr marL="342900" indent="-342900">
              <a:buFont typeface="+mj-lt"/>
              <a:buAutoNum type="arabicPeriod"/>
            </a:pPr>
            <a:r>
              <a:rPr lang="en-US" sz="2000" b="1" dirty="0">
                <a:latin typeface="Calibri" pitchFamily="34" charset="0"/>
                <a:cs typeface="Calibri" pitchFamily="34" charset="0"/>
                <a:hlinkClick r:id="rId3"/>
              </a:rPr>
              <a:t>Install Neo4j</a:t>
            </a:r>
            <a:r>
              <a:rPr lang="en-US" sz="2000" dirty="0">
                <a:latin typeface="Calibri" pitchFamily="34" charset="0"/>
                <a:cs typeface="Calibri" pitchFamily="34" charset="0"/>
              </a:rPr>
              <a:t> or </a:t>
            </a:r>
            <a:r>
              <a:rPr lang="en-US" sz="2000" b="1" dirty="0">
                <a:latin typeface="Calibri" pitchFamily="34" charset="0"/>
                <a:cs typeface="Calibri" pitchFamily="34" charset="0"/>
                <a:hlinkClick r:id="rId4"/>
              </a:rPr>
              <a:t>Start a Sandbox Online</a:t>
            </a:r>
            <a:r>
              <a:rPr lang="en-US" sz="2000" b="1" dirty="0">
                <a:latin typeface="Calibri" pitchFamily="34" charset="0"/>
                <a:cs typeface="Calibri" pitchFamily="34" charset="0"/>
              </a:rPr>
              <a:t> (http://sandbox.neo4j.com/)</a:t>
            </a:r>
            <a:endParaRPr lang="en-US" sz="2000" dirty="0">
              <a:latin typeface="Calibri" pitchFamily="34" charset="0"/>
              <a:cs typeface="Calibri" pitchFamily="34" charset="0"/>
            </a:endParaRPr>
          </a:p>
          <a:p>
            <a:pPr marL="342900" indent="-342900">
              <a:buFont typeface="+mj-lt"/>
              <a:buAutoNum type="arabicPeriod"/>
            </a:pPr>
            <a:r>
              <a:rPr lang="en-US" sz="2000" b="1" dirty="0">
                <a:latin typeface="Calibri" pitchFamily="34" charset="0"/>
                <a:cs typeface="Calibri" pitchFamily="34" charset="0"/>
                <a:hlinkClick r:id="rId5"/>
              </a:rPr>
              <a:t>Learn to Create and Query Data with </a:t>
            </a:r>
            <a:r>
              <a:rPr lang="en-US" sz="2000" b="1" dirty="0" err="1">
                <a:latin typeface="Calibri" pitchFamily="34" charset="0"/>
                <a:cs typeface="Calibri" pitchFamily="34" charset="0"/>
                <a:hlinkClick r:id="rId5"/>
              </a:rPr>
              <a:t>Cypher</a:t>
            </a:r>
            <a:endParaRPr lang="en-US" sz="2000" dirty="0">
              <a:latin typeface="Calibri" pitchFamily="34" charset="0"/>
              <a:cs typeface="Calibri" pitchFamily="34" charset="0"/>
            </a:endParaRPr>
          </a:p>
          <a:p>
            <a:pPr marL="342900" indent="-342900">
              <a:buFont typeface="+mj-lt"/>
              <a:buAutoNum type="arabicPeriod"/>
            </a:pPr>
            <a:r>
              <a:rPr lang="en-US" sz="2000" b="1" dirty="0">
                <a:latin typeface="Calibri" pitchFamily="34" charset="0"/>
                <a:cs typeface="Calibri" pitchFamily="34" charset="0"/>
                <a:hlinkClick r:id="rId6"/>
              </a:rPr>
              <a:t>Import Your Data</a:t>
            </a:r>
            <a:endParaRPr lang="en-US" sz="2000" dirty="0">
              <a:latin typeface="Calibri" pitchFamily="34" charset="0"/>
              <a:cs typeface="Calibri" pitchFamily="34" charset="0"/>
            </a:endParaRPr>
          </a:p>
          <a:p>
            <a:pPr marL="342900" indent="-342900">
              <a:buFont typeface="+mj-lt"/>
              <a:buAutoNum type="arabicPeriod"/>
            </a:pPr>
            <a:r>
              <a:rPr lang="en-US" sz="2000" b="1" dirty="0">
                <a:latin typeface="Calibri" pitchFamily="34" charset="0"/>
                <a:cs typeface="Calibri" pitchFamily="34" charset="0"/>
                <a:hlinkClick r:id="rId7"/>
              </a:rPr>
              <a:t>Build an Application</a:t>
            </a:r>
            <a:endParaRPr lang="en-US" sz="2000" dirty="0">
              <a:latin typeface="Calibri" pitchFamily="34" charset="0"/>
              <a:cs typeface="Calibri" pitchFamily="34" charset="0"/>
            </a:endParaRPr>
          </a:p>
          <a:p>
            <a:pPr marL="342900" indent="-342900">
              <a:buFont typeface="+mj-lt"/>
              <a:buAutoNum type="arabicPeriod"/>
            </a:pPr>
            <a:r>
              <a:rPr lang="en-US" sz="2000" dirty="0">
                <a:latin typeface="Calibri" pitchFamily="34" charset="0"/>
                <a:cs typeface="Calibri" pitchFamily="34" charset="0"/>
              </a:rPr>
              <a:t>Get Help on our </a:t>
            </a:r>
            <a:r>
              <a:rPr lang="en-US" sz="2000" b="1" dirty="0">
                <a:latin typeface="Calibri" pitchFamily="34" charset="0"/>
                <a:cs typeface="Calibri" pitchFamily="34" charset="0"/>
                <a:hlinkClick r:id="rId8"/>
              </a:rPr>
              <a:t>Neo4j Online Community</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2032142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131" y="253218"/>
            <a:ext cx="10189280" cy="616636"/>
          </a:xfrm>
        </p:spPr>
        <p:txBody>
          <a:bodyPr>
            <a:noAutofit/>
          </a:bodyPr>
          <a:lstStyle/>
          <a:p>
            <a:pPr algn="ctr"/>
            <a:r>
              <a:rPr lang="en-US" sz="4000" b="1" dirty="0">
                <a:latin typeface="Calibri" pitchFamily="34" charset="0"/>
                <a:cs typeface="Calibri" pitchFamily="34" charset="0"/>
              </a:rPr>
              <a:t>NEO4J Sandbox </a:t>
            </a:r>
          </a:p>
        </p:txBody>
      </p:sp>
      <p:pic>
        <p:nvPicPr>
          <p:cNvPr id="80898" name="Picture 2"/>
          <p:cNvPicPr>
            <a:picLocks noGrp="1" noChangeAspect="1" noChangeArrowheads="1"/>
          </p:cNvPicPr>
          <p:nvPr>
            <p:ph idx="1"/>
          </p:nvPr>
        </p:nvPicPr>
        <p:blipFill>
          <a:blip r:embed="rId2"/>
          <a:srcRect/>
          <a:stretch>
            <a:fillRect/>
          </a:stretch>
        </p:blipFill>
        <p:spPr bwMode="auto">
          <a:xfrm>
            <a:off x="1631852" y="3215922"/>
            <a:ext cx="9101797" cy="3331421"/>
          </a:xfrm>
          <a:prstGeom prst="rect">
            <a:avLst/>
          </a:prstGeom>
          <a:noFill/>
          <a:ln w="9525">
            <a:noFill/>
            <a:miter lim="800000"/>
            <a:headEnd/>
            <a:tailEnd/>
          </a:ln>
          <a:effectLst/>
        </p:spPr>
      </p:pic>
      <p:sp>
        <p:nvSpPr>
          <p:cNvPr id="5" name="TextBox 4"/>
          <p:cNvSpPr txBox="1"/>
          <p:nvPr/>
        </p:nvSpPr>
        <p:spPr>
          <a:xfrm>
            <a:off x="2067951" y="1688123"/>
            <a:ext cx="184731" cy="369332"/>
          </a:xfrm>
          <a:prstGeom prst="rect">
            <a:avLst/>
          </a:prstGeom>
          <a:noFill/>
        </p:spPr>
        <p:txBody>
          <a:bodyPr wrap="none" rtlCol="0">
            <a:spAutoFit/>
          </a:bodyPr>
          <a:lstStyle/>
          <a:p>
            <a:endParaRPr lang="en-US" dirty="0"/>
          </a:p>
        </p:txBody>
      </p:sp>
      <p:sp>
        <p:nvSpPr>
          <p:cNvPr id="6" name="Rectangle 5"/>
          <p:cNvSpPr/>
          <p:nvPr/>
        </p:nvSpPr>
        <p:spPr>
          <a:xfrm>
            <a:off x="858130" y="869854"/>
            <a:ext cx="10480429" cy="2246769"/>
          </a:xfrm>
          <a:prstGeom prst="rect">
            <a:avLst/>
          </a:prstGeom>
        </p:spPr>
        <p:txBody>
          <a:bodyPr wrap="square">
            <a:spAutoFit/>
          </a:bodyPr>
          <a:lstStyle/>
          <a:p>
            <a:pPr algn="just">
              <a:buFont typeface="Arial" pitchFamily="34" charset="0"/>
              <a:buChar char="•"/>
            </a:pPr>
            <a:r>
              <a:rPr lang="en-US" sz="2000" b="1" dirty="0">
                <a:latin typeface="Calibri" pitchFamily="34" charset="0"/>
                <a:cs typeface="Calibri" pitchFamily="34" charset="0"/>
              </a:rPr>
              <a:t> Neo4j Sandbox</a:t>
            </a:r>
            <a:r>
              <a:rPr lang="en-US" sz="2000" dirty="0">
                <a:latin typeface="Calibri" pitchFamily="34" charset="0"/>
                <a:cs typeface="Calibri" pitchFamily="34" charset="0"/>
              </a:rPr>
              <a:t> is a great free way to try out </a:t>
            </a:r>
            <a:r>
              <a:rPr lang="en-US" sz="2000" b="1" dirty="0">
                <a:latin typeface="Calibri" pitchFamily="34" charset="0"/>
                <a:cs typeface="Calibri" pitchFamily="34" charset="0"/>
              </a:rPr>
              <a:t>Neo4j</a:t>
            </a:r>
            <a:r>
              <a:rPr lang="en-US" sz="2000" dirty="0">
                <a:latin typeface="Calibri" pitchFamily="34" charset="0"/>
                <a:cs typeface="Calibri" pitchFamily="34" charset="0"/>
              </a:rPr>
              <a:t> without downloading or installing anything locally. </a:t>
            </a:r>
          </a:p>
          <a:p>
            <a:pPr algn="just">
              <a:buFont typeface="Arial" pitchFamily="34" charset="0"/>
              <a:buChar char="•"/>
            </a:pPr>
            <a:r>
              <a:rPr lang="en-US" sz="2000" dirty="0">
                <a:latin typeface="Calibri" pitchFamily="34" charset="0"/>
                <a:cs typeface="Calibri" pitchFamily="34" charset="0"/>
              </a:rPr>
              <a:t> It gives you access to </a:t>
            </a:r>
            <a:r>
              <a:rPr lang="en-US" sz="2000" b="1" dirty="0">
                <a:latin typeface="Calibri" pitchFamily="34" charset="0"/>
                <a:cs typeface="Calibri" pitchFamily="34" charset="0"/>
              </a:rPr>
              <a:t>Neo4j</a:t>
            </a:r>
            <a:r>
              <a:rPr lang="en-US" sz="2000" dirty="0">
                <a:latin typeface="Calibri" pitchFamily="34" charset="0"/>
                <a:cs typeface="Calibri" pitchFamily="34" charset="0"/>
              </a:rPr>
              <a:t> database, </a:t>
            </a:r>
            <a:r>
              <a:rPr lang="en-US" sz="2000" b="1" dirty="0">
                <a:latin typeface="Calibri" pitchFamily="34" charset="0"/>
                <a:cs typeface="Calibri" pitchFamily="34" charset="0"/>
              </a:rPr>
              <a:t>Neo4j</a:t>
            </a:r>
            <a:r>
              <a:rPr lang="en-US" sz="2000" dirty="0">
                <a:latin typeface="Calibri" pitchFamily="34" charset="0"/>
                <a:cs typeface="Calibri" pitchFamily="34" charset="0"/>
              </a:rPr>
              <a:t> Bloom, and </a:t>
            </a:r>
            <a:r>
              <a:rPr lang="en-US" sz="2000" dirty="0" err="1">
                <a:latin typeface="Calibri" pitchFamily="34" charset="0"/>
                <a:cs typeface="Calibri" pitchFamily="34" charset="0"/>
              </a:rPr>
              <a:t>plugins</a:t>
            </a:r>
            <a:r>
              <a:rPr lang="en-US" sz="2000" dirty="0">
                <a:latin typeface="Calibri" pitchFamily="34" charset="0"/>
                <a:cs typeface="Calibri" pitchFamily="34" charset="0"/>
              </a:rPr>
              <a:t> like </a:t>
            </a:r>
            <a:r>
              <a:rPr lang="en-US" sz="2000" b="1" dirty="0">
                <a:latin typeface="Calibri" pitchFamily="34" charset="0"/>
                <a:cs typeface="Calibri" pitchFamily="34" charset="0"/>
              </a:rPr>
              <a:t>Neo4j</a:t>
            </a:r>
            <a:r>
              <a:rPr lang="en-US" sz="2000" dirty="0">
                <a:latin typeface="Calibri" pitchFamily="34" charset="0"/>
                <a:cs typeface="Calibri" pitchFamily="34" charset="0"/>
              </a:rPr>
              <a:t> Graph Data Science, all hosted online and private to you. Once you sign in you can choose which project to spin up).</a:t>
            </a:r>
          </a:p>
          <a:p>
            <a:pPr algn="just">
              <a:buFont typeface="Arial" pitchFamily="34" charset="0"/>
              <a:buChar char="•"/>
            </a:pPr>
            <a:r>
              <a:rPr lang="en-US" sz="2000" dirty="0">
                <a:latin typeface="Calibri" pitchFamily="34" charset="0"/>
                <a:cs typeface="Calibri" pitchFamily="34" charset="0"/>
              </a:rPr>
              <a:t> Both </a:t>
            </a:r>
            <a:r>
              <a:rPr lang="en-US" sz="2000" b="1" dirty="0">
                <a:latin typeface="Calibri" pitchFamily="34" charset="0"/>
                <a:cs typeface="Calibri" pitchFamily="34" charset="0"/>
              </a:rPr>
              <a:t>Neo4j</a:t>
            </a:r>
            <a:r>
              <a:rPr lang="en-US" sz="2000" dirty="0">
                <a:latin typeface="Calibri" pitchFamily="34" charset="0"/>
                <a:cs typeface="Calibri" pitchFamily="34" charset="0"/>
              </a:rPr>
              <a:t> and </a:t>
            </a:r>
            <a:r>
              <a:rPr lang="en-US" sz="2000" dirty="0" err="1">
                <a:latin typeface="Calibri" pitchFamily="34" charset="0"/>
                <a:cs typeface="Calibri" pitchFamily="34" charset="0"/>
              </a:rPr>
              <a:t>MongoDB</a:t>
            </a:r>
            <a:r>
              <a:rPr lang="en-US" sz="2000" dirty="0">
                <a:latin typeface="Calibri" pitchFamily="34" charset="0"/>
                <a:cs typeface="Calibri" pitchFamily="34" charset="0"/>
              </a:rPr>
              <a:t> are </a:t>
            </a:r>
            <a:r>
              <a:rPr lang="en-US" sz="2000" b="1" dirty="0" err="1">
                <a:latin typeface="Calibri" pitchFamily="34" charset="0"/>
                <a:cs typeface="Calibri" pitchFamily="34" charset="0"/>
              </a:rPr>
              <a:t>NoSQL</a:t>
            </a:r>
            <a:r>
              <a:rPr lang="en-US" sz="2000" dirty="0">
                <a:latin typeface="Calibri" pitchFamily="34" charset="0"/>
                <a:cs typeface="Calibri" pitchFamily="34" charset="0"/>
              </a:rPr>
              <a:t> databases. However, </a:t>
            </a:r>
            <a:r>
              <a:rPr lang="en-US" sz="2000" b="1" dirty="0">
                <a:latin typeface="Calibri" pitchFamily="34" charset="0"/>
                <a:cs typeface="Calibri" pitchFamily="34" charset="0"/>
              </a:rPr>
              <a:t>Neo4J</a:t>
            </a:r>
            <a:r>
              <a:rPr lang="en-US" sz="2000" dirty="0">
                <a:latin typeface="Calibri" pitchFamily="34" charset="0"/>
                <a:cs typeface="Calibri" pitchFamily="34" charset="0"/>
              </a:rPr>
              <a:t> is a graph database.</a:t>
            </a:r>
          </a:p>
          <a:p>
            <a:pPr algn="just">
              <a:buFont typeface="Arial" pitchFamily="34" charset="0"/>
              <a:buChar char="•"/>
            </a:pPr>
            <a:r>
              <a:rPr lang="en-US" sz="2000" dirty="0">
                <a:latin typeface="Calibri" pitchFamily="34" charset="0"/>
                <a:cs typeface="Calibri" pitchFamily="34" charset="0"/>
              </a:rPr>
              <a:t> </a:t>
            </a:r>
            <a:r>
              <a:rPr lang="en-US" sz="2000" dirty="0" err="1">
                <a:latin typeface="Calibri" pitchFamily="34" charset="0"/>
                <a:cs typeface="Calibri" pitchFamily="34" charset="0"/>
              </a:rPr>
              <a:t>MongoDB</a:t>
            </a:r>
            <a:r>
              <a:rPr lang="en-US" sz="2000" dirty="0">
                <a:latin typeface="Calibri" pitchFamily="34" charset="0"/>
                <a:cs typeface="Calibri" pitchFamily="34" charset="0"/>
              </a:rPr>
              <a:t> does not create relationships between the database models, as each data set stored in the document store of the database is disaggregated and independent.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77788"/>
            <a:ext cx="8720039" cy="1117966"/>
          </a:xfrm>
        </p:spPr>
        <p:txBody>
          <a:bodyPr>
            <a:normAutofit/>
          </a:bodyPr>
          <a:lstStyle/>
          <a:p>
            <a:pPr algn="ctr"/>
            <a:r>
              <a:rPr lang="en-US" sz="3600" dirty="0">
                <a:latin typeface="Calibri" pitchFamily="34" charset="0"/>
                <a:cs typeface="Calibri" pitchFamily="34" charset="0"/>
              </a:rPr>
              <a:t>CRUD Operations</a:t>
            </a:r>
          </a:p>
        </p:txBody>
      </p:sp>
      <p:pic>
        <p:nvPicPr>
          <p:cNvPr id="74754" name="Picture 2"/>
          <p:cNvPicPr>
            <a:picLocks noGrp="1" noChangeAspect="1" noChangeArrowheads="1"/>
          </p:cNvPicPr>
          <p:nvPr>
            <p:ph idx="1"/>
          </p:nvPr>
        </p:nvPicPr>
        <p:blipFill>
          <a:blip r:embed="rId2"/>
          <a:srcRect/>
          <a:stretch>
            <a:fillRect/>
          </a:stretch>
        </p:blipFill>
        <p:spPr bwMode="auto">
          <a:xfrm>
            <a:off x="719382" y="2081262"/>
            <a:ext cx="10065617" cy="4221065"/>
          </a:xfrm>
          <a:prstGeom prst="rect">
            <a:avLst/>
          </a:prstGeom>
          <a:noFill/>
          <a:ln w="9525">
            <a:noFill/>
            <a:miter lim="800000"/>
            <a:headEnd/>
            <a:tailEnd/>
          </a:ln>
          <a:effectLst/>
        </p:spPr>
      </p:pic>
      <p:sp>
        <p:nvSpPr>
          <p:cNvPr id="5" name="TextBox 4"/>
          <p:cNvSpPr txBox="1"/>
          <p:nvPr/>
        </p:nvSpPr>
        <p:spPr>
          <a:xfrm>
            <a:off x="719382" y="1195754"/>
            <a:ext cx="10065617" cy="830997"/>
          </a:xfrm>
          <a:prstGeom prst="rect">
            <a:avLst/>
          </a:prstGeom>
          <a:noFill/>
        </p:spPr>
        <p:txBody>
          <a:bodyPr wrap="square" rtlCol="0">
            <a:spAutoFit/>
          </a:bodyPr>
          <a:lstStyle/>
          <a:p>
            <a:r>
              <a:rPr lang="en-US" sz="2400" dirty="0">
                <a:latin typeface="Calibri" pitchFamily="34" charset="0"/>
                <a:cs typeface="Calibri" pitchFamily="34" charset="0"/>
              </a:rPr>
              <a:t>Create </a:t>
            </a:r>
            <a:r>
              <a:rPr lang="en-US" sz="2400" dirty="0" err="1">
                <a:latin typeface="Calibri" pitchFamily="34" charset="0"/>
                <a:cs typeface="Calibri" pitchFamily="34" charset="0"/>
              </a:rPr>
              <a:t>CREATE</a:t>
            </a:r>
            <a:r>
              <a:rPr lang="en-US" sz="2400" dirty="0">
                <a:latin typeface="Calibri" pitchFamily="34" charset="0"/>
                <a:cs typeface="Calibri" pitchFamily="34" charset="0"/>
              </a:rPr>
              <a:t> (</a:t>
            </a:r>
            <a:r>
              <a:rPr lang="en-US" sz="2400" dirty="0" err="1">
                <a:latin typeface="Calibri" pitchFamily="34" charset="0"/>
                <a:cs typeface="Calibri" pitchFamily="34" charset="0"/>
              </a:rPr>
              <a:t>friend:Person</a:t>
            </a:r>
            <a:r>
              <a:rPr lang="en-US" sz="2400" dirty="0">
                <a:latin typeface="Calibri" pitchFamily="34" charset="0"/>
                <a:cs typeface="Calibri" pitchFamily="34" charset="0"/>
              </a:rPr>
              <a:t> {name: 'Mark'})</a:t>
            </a:r>
          </a:p>
          <a:p>
            <a:r>
              <a:rPr lang="en-US" sz="2400" dirty="0">
                <a:latin typeface="Calibri" pitchFamily="34" charset="0"/>
                <a:cs typeface="Calibri" pitchFamily="34" charset="0"/>
              </a:rPr>
              <a:t>RETURN friend       (</a:t>
            </a:r>
            <a:r>
              <a:rPr lang="en-US" sz="2400" b="1" dirty="0">
                <a:latin typeface="Calibri" pitchFamily="34" charset="0"/>
                <a:cs typeface="Calibri" pitchFamily="34" charset="0"/>
              </a:rPr>
              <a:t>Inserting Data with </a:t>
            </a:r>
            <a:r>
              <a:rPr lang="en-US" sz="2400" b="1" dirty="0" err="1">
                <a:latin typeface="Calibri" pitchFamily="34" charset="0"/>
                <a:cs typeface="Calibri" pitchFamily="34" charset="0"/>
              </a:rPr>
              <a:t>Cypher</a:t>
            </a:r>
            <a:r>
              <a:rPr lang="en-US" sz="2400" dirty="0">
                <a:latin typeface="Calibri" pitchFamily="34" charset="0"/>
                <a:cs typeface="Calibri" pitchFamily="34"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2"/>
          <a:srcRect/>
          <a:stretch>
            <a:fillRect/>
          </a:stretch>
        </p:blipFill>
        <p:spPr bwMode="auto">
          <a:xfrm>
            <a:off x="1420838" y="1670539"/>
            <a:ext cx="8721968" cy="4988966"/>
          </a:xfrm>
          <a:prstGeom prst="rect">
            <a:avLst/>
          </a:prstGeom>
          <a:noFill/>
          <a:ln w="9525">
            <a:noFill/>
            <a:miter lim="800000"/>
            <a:headEnd/>
            <a:tailEnd/>
          </a:ln>
          <a:effectLst/>
        </p:spPr>
      </p:pic>
      <p:sp>
        <p:nvSpPr>
          <p:cNvPr id="6" name="Title 5"/>
          <p:cNvSpPr>
            <a:spLocks noGrp="1"/>
          </p:cNvSpPr>
          <p:nvPr>
            <p:ph type="title"/>
          </p:nvPr>
        </p:nvSpPr>
        <p:spPr>
          <a:xfrm>
            <a:off x="1289539" y="196948"/>
            <a:ext cx="10902461" cy="1905000"/>
          </a:xfrm>
        </p:spPr>
        <p:txBody>
          <a:bodyPr>
            <a:normAutofit/>
          </a:bodyPr>
          <a:lstStyle/>
          <a:p>
            <a:r>
              <a:rPr lang="en-US" sz="2400" dirty="0">
                <a:latin typeface="Calibri" pitchFamily="34" charset="0"/>
                <a:cs typeface="Calibri" pitchFamily="34" charset="0"/>
              </a:rPr>
              <a:t>MATCH (:Person {name: 'Jane'})-[:FROM]-&gt;(C:City)</a:t>
            </a:r>
            <a:br>
              <a:rPr lang="en-US" sz="2400" dirty="0">
                <a:latin typeface="Calibri" pitchFamily="34" charset="0"/>
                <a:cs typeface="Calibri" pitchFamily="34" charset="0"/>
              </a:rPr>
            </a:br>
            <a:r>
              <a:rPr lang="en-US" sz="2400" dirty="0">
                <a:latin typeface="Calibri" pitchFamily="34" charset="0"/>
                <a:cs typeface="Calibri" pitchFamily="34" charset="0"/>
              </a:rPr>
              <a:t>RETURN C (View/read)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144" y="609600"/>
            <a:ext cx="9397219" cy="1683434"/>
          </a:xfrm>
        </p:spPr>
        <p:txBody>
          <a:bodyPr/>
          <a:lstStyle/>
          <a:p>
            <a:r>
              <a:rPr lang="en-US" dirty="0">
                <a:latin typeface="Calibri" pitchFamily="34" charset="0"/>
                <a:cs typeface="Calibri" pitchFamily="34" charset="0"/>
              </a:rPr>
              <a:t>MATCH (:Person {name: 'Jane'})-[:FROM]-&gt;(C:City)</a:t>
            </a:r>
            <a:br>
              <a:rPr lang="en-US" dirty="0">
                <a:latin typeface="Calibri" pitchFamily="34" charset="0"/>
                <a:cs typeface="Calibri" pitchFamily="34" charset="0"/>
              </a:rPr>
            </a:br>
            <a:r>
              <a:rPr lang="en-US" dirty="0">
                <a:latin typeface="Calibri" pitchFamily="34" charset="0"/>
                <a:cs typeface="Calibri" pitchFamily="34" charset="0"/>
              </a:rPr>
              <a:t>RETURN C.name </a:t>
            </a:r>
            <a:r>
              <a:rPr lang="en-US" sz="2400" dirty="0">
                <a:latin typeface="Calibri" pitchFamily="34" charset="0"/>
                <a:cs typeface="Calibri" pitchFamily="34" charset="0"/>
              </a:rPr>
              <a:t>(view With out Graph)</a:t>
            </a:r>
            <a:endParaRPr lang="en-US" dirty="0">
              <a:latin typeface="Calibri" pitchFamily="34" charset="0"/>
              <a:cs typeface="Calibri" pitchFamily="34" charset="0"/>
            </a:endParaRPr>
          </a:p>
        </p:txBody>
      </p:sp>
      <p:pic>
        <p:nvPicPr>
          <p:cNvPr id="76802" name="Picture 2"/>
          <p:cNvPicPr>
            <a:picLocks noGrp="1" noChangeAspect="1" noChangeArrowheads="1"/>
          </p:cNvPicPr>
          <p:nvPr>
            <p:ph idx="1"/>
          </p:nvPr>
        </p:nvPicPr>
        <p:blipFill>
          <a:blip r:embed="rId2"/>
          <a:srcRect/>
          <a:stretch>
            <a:fillRect/>
          </a:stretch>
        </p:blipFill>
        <p:spPr bwMode="auto">
          <a:xfrm>
            <a:off x="1069145" y="2293033"/>
            <a:ext cx="9397218" cy="4184919"/>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6972-360A-464D-99BF-41DDA7BF6A72}"/>
              </a:ext>
            </a:extLst>
          </p:cNvPr>
          <p:cNvSpPr>
            <a:spLocks noGrp="1"/>
          </p:cNvSpPr>
          <p:nvPr>
            <p:ph type="title"/>
          </p:nvPr>
        </p:nvSpPr>
        <p:spPr>
          <a:xfrm>
            <a:off x="1141413" y="609600"/>
            <a:ext cx="9905998" cy="1147763"/>
          </a:xfrm>
        </p:spPr>
        <p:txBody>
          <a:bodyPr>
            <a:normAutofit/>
          </a:bodyPr>
          <a:lstStyle/>
          <a:p>
            <a:pPr algn="ctr"/>
            <a:r>
              <a:rPr lang="en-US" sz="4300" b="1" dirty="0">
                <a:effectLst/>
              </a:rPr>
              <a:t>Data Modeling</a:t>
            </a:r>
            <a:endParaRPr lang="en-US" sz="4300" b="1" dirty="0"/>
          </a:p>
        </p:txBody>
      </p:sp>
      <p:pic>
        <p:nvPicPr>
          <p:cNvPr id="1026" name="Picture 2" descr="Image for post">
            <a:extLst>
              <a:ext uri="{FF2B5EF4-FFF2-40B4-BE49-F238E27FC236}">
                <a16:creationId xmlns:a16="http://schemas.microsoft.com/office/drawing/2014/main" id="{D8C05BAC-3484-D64F-8C66-8F03E2A99E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411" y="1757363"/>
            <a:ext cx="9906000" cy="2284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592300-0269-2344-BC91-A339CC6EDB68}"/>
              </a:ext>
            </a:extLst>
          </p:cNvPr>
          <p:cNvSpPr txBox="1"/>
          <p:nvPr/>
        </p:nvSpPr>
        <p:spPr>
          <a:xfrm>
            <a:off x="1141413" y="2349305"/>
            <a:ext cx="9905997" cy="329320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Calibri" pitchFamily="34" charset="0"/>
                <a:cs typeface="Calibri" pitchFamily="34" charset="0"/>
              </a:rPr>
              <a:t>From each 1 line of data file, we will get 1 node of Call, potentially 2 nodes of Persons and potentially 2 nodes of Cities. </a:t>
            </a:r>
          </a:p>
          <a:p>
            <a:endParaRPr lang="en-US" sz="2400" dirty="0">
              <a:latin typeface="Calibri" pitchFamily="34" charset="0"/>
              <a:cs typeface="Calibri" pitchFamily="34" charset="0"/>
            </a:endParaRPr>
          </a:p>
          <a:p>
            <a:pPr marL="285750" indent="-285750">
              <a:buFont typeface="Arial" panose="020B0604020202020204" pitchFamily="34" charset="0"/>
              <a:buChar char="•"/>
            </a:pPr>
            <a:r>
              <a:rPr lang="en-US" sz="2400" dirty="0">
                <a:latin typeface="Calibri" pitchFamily="34" charset="0"/>
                <a:cs typeface="Calibri" pitchFamily="34" charset="0"/>
              </a:rPr>
              <a:t>The above example of a row in our data file is represented as: Cassidy made a call to Enrique.</a:t>
            </a:r>
          </a:p>
          <a:p>
            <a:endParaRPr lang="en-US" sz="2400" dirty="0">
              <a:latin typeface="Calibri" pitchFamily="34" charset="0"/>
              <a:cs typeface="Calibri" pitchFamily="34" charset="0"/>
            </a:endParaRPr>
          </a:p>
          <a:p>
            <a:pPr marL="285750" indent="-285750">
              <a:buFont typeface="Arial" panose="020B0604020202020204" pitchFamily="34" charset="0"/>
              <a:buChar char="•"/>
            </a:pPr>
            <a:r>
              <a:rPr lang="en-US" sz="2400" dirty="0">
                <a:latin typeface="Calibri" pitchFamily="34" charset="0"/>
                <a:cs typeface="Calibri" pitchFamily="34" charset="0"/>
              </a:rPr>
              <a:t>We can now convert this information into a graph using 2 main building blocks: Nodes and Relationships.</a:t>
            </a:r>
          </a:p>
          <a:p>
            <a:pPr marL="285750" indent="-285750">
              <a:buFont typeface="Arial" panose="020B0604020202020204" pitchFamily="34" charset="0"/>
              <a:buChar char="•"/>
            </a:pPr>
            <a:endParaRPr lang="en-US" sz="1600" dirty="0">
              <a:latin typeface="Calibri" pitchFamily="34" charset="0"/>
              <a:cs typeface="Calibri" pitchFamily="34" charset="0"/>
            </a:endParaRPr>
          </a:p>
        </p:txBody>
      </p:sp>
    </p:spTree>
    <p:extLst>
      <p:ext uri="{BB962C8B-B14F-4D97-AF65-F5344CB8AC3E}">
        <p14:creationId xmlns:p14="http://schemas.microsoft.com/office/powerpoint/2010/main" val="2012246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468" y="196948"/>
            <a:ext cx="9931790" cy="1905000"/>
          </a:xfrm>
        </p:spPr>
        <p:txBody>
          <a:bodyPr>
            <a:normAutofit/>
          </a:bodyPr>
          <a:lstStyle/>
          <a:p>
            <a:r>
              <a:rPr lang="en-US" dirty="0">
                <a:latin typeface="Calibri" pitchFamily="34" charset="0"/>
                <a:cs typeface="Calibri" pitchFamily="34" charset="0"/>
              </a:rPr>
              <a:t>MATCH (p:Person {name: 'Jane'})</a:t>
            </a:r>
            <a:br>
              <a:rPr lang="en-US" dirty="0">
                <a:latin typeface="Calibri" pitchFamily="34" charset="0"/>
                <a:cs typeface="Calibri" pitchFamily="34" charset="0"/>
              </a:rPr>
            </a:br>
            <a:r>
              <a:rPr lang="en-US" dirty="0">
                <a:latin typeface="Calibri" pitchFamily="34" charset="0"/>
                <a:cs typeface="Calibri" pitchFamily="34" charset="0"/>
              </a:rPr>
              <a:t>SET </a:t>
            </a:r>
            <a:r>
              <a:rPr lang="en-US" dirty="0" err="1">
                <a:latin typeface="Calibri" pitchFamily="34" charset="0"/>
                <a:cs typeface="Calibri" pitchFamily="34" charset="0"/>
              </a:rPr>
              <a:t>p.birthdate</a:t>
            </a:r>
            <a:r>
              <a:rPr lang="en-US" dirty="0">
                <a:latin typeface="Calibri" pitchFamily="34" charset="0"/>
                <a:cs typeface="Calibri" pitchFamily="34" charset="0"/>
              </a:rPr>
              <a:t> = date('1980-01-01')</a:t>
            </a:r>
            <a:br>
              <a:rPr lang="en-US" dirty="0">
                <a:latin typeface="Calibri" pitchFamily="34" charset="0"/>
                <a:cs typeface="Calibri" pitchFamily="34" charset="0"/>
              </a:rPr>
            </a:br>
            <a:r>
              <a:rPr lang="en-US" dirty="0">
                <a:latin typeface="Calibri" pitchFamily="34" charset="0"/>
                <a:cs typeface="Calibri" pitchFamily="34" charset="0"/>
              </a:rPr>
              <a:t>RETURN p   </a:t>
            </a:r>
            <a:r>
              <a:rPr lang="en-US" sz="2000" dirty="0">
                <a:latin typeface="Calibri" pitchFamily="34" charset="0"/>
                <a:cs typeface="Calibri" pitchFamily="34" charset="0"/>
              </a:rPr>
              <a:t>(Updating Data with </a:t>
            </a:r>
            <a:r>
              <a:rPr lang="en-US" sz="2000" dirty="0" err="1">
                <a:latin typeface="Calibri" pitchFamily="34" charset="0"/>
                <a:cs typeface="Calibri" pitchFamily="34" charset="0"/>
              </a:rPr>
              <a:t>Cypher</a:t>
            </a:r>
            <a:r>
              <a:rPr lang="en-US" sz="2000" dirty="0">
                <a:latin typeface="Calibri" pitchFamily="34" charset="0"/>
                <a:cs typeface="Calibri" pitchFamily="34" charset="0"/>
              </a:rPr>
              <a:t>)</a:t>
            </a:r>
            <a:endParaRPr lang="en-US" dirty="0">
              <a:latin typeface="Calibri" pitchFamily="34" charset="0"/>
              <a:cs typeface="Calibri" pitchFamily="34" charset="0"/>
            </a:endParaRPr>
          </a:p>
        </p:txBody>
      </p:sp>
      <p:pic>
        <p:nvPicPr>
          <p:cNvPr id="77826" name="Picture 2"/>
          <p:cNvPicPr>
            <a:picLocks noGrp="1" noChangeAspect="1" noChangeArrowheads="1"/>
          </p:cNvPicPr>
          <p:nvPr>
            <p:ph idx="1"/>
          </p:nvPr>
        </p:nvPicPr>
        <p:blipFill>
          <a:blip r:embed="rId2"/>
          <a:srcRect/>
          <a:stretch>
            <a:fillRect/>
          </a:stretch>
        </p:blipFill>
        <p:spPr bwMode="auto">
          <a:xfrm>
            <a:off x="928468" y="2273104"/>
            <a:ext cx="8932984" cy="4224104"/>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36" y="436098"/>
            <a:ext cx="11451101" cy="858130"/>
          </a:xfrm>
        </p:spPr>
        <p:txBody>
          <a:bodyPr>
            <a:normAutofit fontScale="90000"/>
          </a:bodyPr>
          <a:lstStyle/>
          <a:p>
            <a:r>
              <a:rPr lang="en-US" dirty="0">
                <a:latin typeface="Calibri" pitchFamily="34" charset="0"/>
                <a:cs typeface="Calibri" pitchFamily="34" charset="0"/>
              </a:rPr>
              <a:t>MATCH (j:Person {name: 'Jane'})-[r:IS_FRIENDS_WITH]-&gt;(m:Person {name: 'Mark'})</a:t>
            </a:r>
            <a:br>
              <a:rPr lang="en-US" dirty="0">
                <a:latin typeface="Calibri" pitchFamily="34" charset="0"/>
                <a:cs typeface="Calibri" pitchFamily="34" charset="0"/>
              </a:rPr>
            </a:br>
            <a:r>
              <a:rPr lang="en-US" dirty="0">
                <a:latin typeface="Calibri" pitchFamily="34" charset="0"/>
                <a:cs typeface="Calibri" pitchFamily="34" charset="0"/>
              </a:rPr>
              <a:t>DELETE r </a:t>
            </a:r>
            <a:r>
              <a:rPr lang="en-US" sz="2000" dirty="0">
                <a:latin typeface="Calibri" pitchFamily="34" charset="0"/>
                <a:cs typeface="Calibri" pitchFamily="34" charset="0"/>
              </a:rPr>
              <a:t>(Delete)</a:t>
            </a:r>
            <a:endParaRPr lang="en-US" dirty="0">
              <a:latin typeface="Calibri" pitchFamily="34" charset="0"/>
              <a:cs typeface="Calibri" pitchFamily="34" charset="0"/>
            </a:endParaRPr>
          </a:p>
        </p:txBody>
      </p:sp>
      <p:pic>
        <p:nvPicPr>
          <p:cNvPr id="79874" name="Picture 2"/>
          <p:cNvPicPr>
            <a:picLocks noChangeAspect="1" noChangeArrowheads="1"/>
          </p:cNvPicPr>
          <p:nvPr/>
        </p:nvPicPr>
        <p:blipFill>
          <a:blip r:embed="rId2"/>
          <a:srcRect/>
          <a:stretch>
            <a:fillRect/>
          </a:stretch>
        </p:blipFill>
        <p:spPr bwMode="auto">
          <a:xfrm>
            <a:off x="506436" y="1593816"/>
            <a:ext cx="10818056" cy="5057793"/>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78571"/>
            <a:ext cx="9606304" cy="1240740"/>
          </a:xfrm>
        </p:spPr>
        <p:txBody>
          <a:bodyPr>
            <a:normAutofit fontScale="90000"/>
          </a:bodyPr>
          <a:lstStyle/>
          <a:p>
            <a:r>
              <a:rPr lang="en-US" dirty="0">
                <a:latin typeface="Calibri" pitchFamily="34" charset="0"/>
                <a:cs typeface="Calibri" pitchFamily="34" charset="0"/>
              </a:rPr>
              <a:t>MATCH (p:Person) RETURN p </a:t>
            </a:r>
            <a:br>
              <a:rPr lang="en-US" dirty="0">
                <a:latin typeface="Calibri" pitchFamily="34" charset="0"/>
                <a:cs typeface="Calibri" pitchFamily="34" charset="0"/>
              </a:rPr>
            </a:br>
            <a:r>
              <a:rPr lang="en-US" dirty="0">
                <a:latin typeface="Calibri" pitchFamily="34" charset="0"/>
                <a:cs typeface="Calibri" pitchFamily="34" charset="0"/>
              </a:rPr>
              <a:t>(</a:t>
            </a:r>
            <a:r>
              <a:rPr lang="en-US" sz="1400" b="1" dirty="0">
                <a:effectLst>
                  <a:glow rad="38100">
                    <a:schemeClr val="bg1">
                      <a:lumMod val="65000"/>
                      <a:lumOff val="35000"/>
                      <a:alpha val="40000"/>
                    </a:schemeClr>
                  </a:glow>
                </a:effectLst>
                <a:latin typeface="Calibri" pitchFamily="34" charset="0"/>
                <a:cs typeface="Calibri" pitchFamily="34" charset="0"/>
              </a:rPr>
              <a:t>Not all return nodes are being displayed due to Initial Node Display setting. Only 300 of 300 nodes are being displayed)</a:t>
            </a:r>
            <a:endParaRPr lang="en-US" sz="1400" dirty="0">
              <a:effectLst>
                <a:glow rad="38100">
                  <a:schemeClr val="bg1">
                    <a:lumMod val="65000"/>
                    <a:lumOff val="35000"/>
                    <a:alpha val="40000"/>
                  </a:schemeClr>
                </a:glow>
              </a:effectLst>
              <a:latin typeface="Calibri" pitchFamily="34" charset="0"/>
              <a:cs typeface="Calibri" pitchFamily="34" charset="0"/>
            </a:endParaRPr>
          </a:p>
        </p:txBody>
      </p:sp>
      <p:pic>
        <p:nvPicPr>
          <p:cNvPr id="78850" name="Picture 2"/>
          <p:cNvPicPr>
            <a:picLocks noChangeAspect="1" noChangeArrowheads="1"/>
          </p:cNvPicPr>
          <p:nvPr/>
        </p:nvPicPr>
        <p:blipFill>
          <a:blip r:embed="rId2"/>
          <a:srcRect/>
          <a:stretch>
            <a:fillRect/>
          </a:stretch>
        </p:blipFill>
        <p:spPr bwMode="auto">
          <a:xfrm>
            <a:off x="2419643" y="1244306"/>
            <a:ext cx="5978769" cy="5404808"/>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ACDF195A-65A9-4D60-81EF-396F52B9DC8A}"/>
              </a:ext>
            </a:extLst>
          </p:cNvPr>
          <p:cNvPicPr>
            <a:picLocks noGrp="1"/>
          </p:cNvPicPr>
          <p:nvPr>
            <p:ph idx="1"/>
          </p:nvPr>
        </p:nvPicPr>
        <p:blipFill rotWithShape="1">
          <a:blip r:embed="rId2"/>
          <a:srcRect l="1306" t="9091" r="23714" b="-1"/>
          <a:stretch/>
        </p:blipFill>
        <p:spPr>
          <a:xfrm>
            <a:off x="3399077" y="-81971"/>
            <a:ext cx="8668512" cy="6857990"/>
          </a:xfrm>
          <a:prstGeom prst="rect">
            <a:avLst/>
          </a:prstGeom>
        </p:spPr>
      </p:pic>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033791-75C2-4E12-9D00-D89127B7424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b="1" i="1" dirty="0"/>
              <a:t>Questions we came across in Neo4j</a:t>
            </a:r>
            <a:br>
              <a:rPr lang="en-US" sz="3000" dirty="0"/>
            </a:br>
            <a:endParaRPr lang="en-US" sz="3000" dirty="0"/>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42980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436099" y="655783"/>
            <a:ext cx="5444196" cy="1448388"/>
          </a:xfrm>
        </p:spPr>
        <p:txBody>
          <a:bodyPr vert="horz" lIns="91440" tIns="45720" rIns="91440" bIns="45720" rtlCol="0" anchor="t">
            <a:normAutofit/>
          </a:bodyPr>
          <a:lstStyle/>
          <a:p>
            <a:r>
              <a:rPr lang="en-US" sz="1400" dirty="0">
                <a:solidFill>
                  <a:schemeClr val="bg1"/>
                </a:solidFill>
                <a:latin typeface="+mn-lt"/>
              </a:rPr>
              <a:t>How many cities are we making use for analyzing the data of calling?</a:t>
            </a:r>
            <a:br>
              <a:rPr lang="en-US" sz="1400" dirty="0">
                <a:solidFill>
                  <a:schemeClr val="bg1"/>
                </a:solidFill>
                <a:latin typeface="+mn-lt"/>
              </a:rPr>
            </a:br>
            <a:br>
              <a:rPr lang="en-US" sz="1400" dirty="0">
                <a:solidFill>
                  <a:schemeClr val="bg1"/>
                </a:solidFill>
                <a:latin typeface="+mn-lt"/>
              </a:rPr>
            </a:br>
            <a:r>
              <a:rPr lang="en-US" sz="1400" dirty="0">
                <a:solidFill>
                  <a:schemeClr val="bg1"/>
                </a:solidFill>
                <a:latin typeface="+mn-lt"/>
              </a:rPr>
              <a:t>Here we are showing Incoming and outgoing calling data of 5 cities calling from 2019-01-01 to 2019-07-30.</a:t>
            </a:r>
            <a:br>
              <a:rPr lang="en-US" sz="1400" dirty="0">
                <a:solidFill>
                  <a:schemeClr val="bg1"/>
                </a:solidFill>
                <a:latin typeface="+mn-lt"/>
              </a:rPr>
            </a:br>
            <a:endParaRPr lang="en-US" sz="1400" dirty="0">
              <a:solidFill>
                <a:schemeClr val="bg1"/>
              </a:solidFill>
              <a:latin typeface="+mn-lt"/>
            </a:endParaRPr>
          </a:p>
        </p:txBody>
      </p:sp>
      <p:sp>
        <p:nvSpPr>
          <p:cNvPr id="24" name="Rectangle 23">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79F60074-3FA8-425A-BDAF-9C491E11A8C5}"/>
              </a:ext>
            </a:extLst>
          </p:cNvPr>
          <p:cNvPicPr>
            <a:picLocks noGrp="1"/>
          </p:cNvPicPr>
          <p:nvPr>
            <p:ph idx="1"/>
          </p:nvPr>
        </p:nvPicPr>
        <p:blipFill rotWithShape="1">
          <a:blip r:embed="rId2"/>
          <a:srcRect t="782" r="-2" b="-2"/>
          <a:stretch/>
        </p:blipFill>
        <p:spPr>
          <a:xfrm>
            <a:off x="1155559" y="2265037"/>
            <a:ext cx="9889790" cy="3949494"/>
          </a:xfrm>
          <a:prstGeom prst="rect">
            <a:avLst/>
          </a:prstGeom>
        </p:spPr>
      </p:pic>
    </p:spTree>
    <p:extLst>
      <p:ext uri="{BB962C8B-B14F-4D97-AF65-F5344CB8AC3E}">
        <p14:creationId xmlns:p14="http://schemas.microsoft.com/office/powerpoint/2010/main" val="3302593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534572" y="655783"/>
            <a:ext cx="5556619" cy="1448388"/>
          </a:xfrm>
        </p:spPr>
        <p:txBody>
          <a:bodyPr vert="horz" lIns="91440" tIns="45720" rIns="91440" bIns="45720" rtlCol="0" anchor="t">
            <a:normAutofit/>
          </a:bodyPr>
          <a:lstStyle/>
          <a:p>
            <a:r>
              <a:rPr lang="en-US" sz="1400" b="1" dirty="0">
                <a:solidFill>
                  <a:schemeClr val="bg1"/>
                </a:solidFill>
                <a:latin typeface="+mn-lt"/>
              </a:rPr>
              <a:t>Find out the names of person who received or dialed calls in the city ?</a:t>
            </a:r>
            <a:br>
              <a:rPr lang="en-US" sz="1400" dirty="0">
                <a:solidFill>
                  <a:schemeClr val="bg1"/>
                </a:solidFill>
                <a:latin typeface="+mn-lt"/>
              </a:rPr>
            </a:br>
            <a:br>
              <a:rPr lang="en-US" sz="1400" dirty="0">
                <a:solidFill>
                  <a:schemeClr val="bg1"/>
                </a:solidFill>
                <a:latin typeface="+mn-lt"/>
              </a:rPr>
            </a:br>
            <a:r>
              <a:rPr lang="en-US" sz="1400" b="1" dirty="0">
                <a:solidFill>
                  <a:schemeClr val="bg1"/>
                </a:solidFill>
                <a:latin typeface="+mn-lt"/>
              </a:rPr>
              <a:t>The graph is showing Person names for the city Chiang Mia who receive or dialed calls. So, Below result shows that there 100 Person who dialed or received the call.</a:t>
            </a:r>
            <a:endParaRPr lang="en-US" sz="1400" dirty="0">
              <a:solidFill>
                <a:schemeClr val="bg1"/>
              </a:solidFill>
              <a:latin typeface="+mn-lt"/>
            </a:endParaRPr>
          </a:p>
        </p:txBody>
      </p:sp>
      <p:sp>
        <p:nvSpPr>
          <p:cNvPr id="21" name="Rectangle 20">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7F2E2922-E9C5-4E02-A879-BC68460104B1}"/>
              </a:ext>
            </a:extLst>
          </p:cNvPr>
          <p:cNvSpPr>
            <a:spLocks noGrp="1"/>
          </p:cNvSpPr>
          <p:nvPr>
            <p:ph idx="1"/>
          </p:nvPr>
        </p:nvSpPr>
        <p:spPr>
          <a:xfrm>
            <a:off x="841258" y="2166144"/>
            <a:ext cx="10515600" cy="4351338"/>
          </a:xfrm>
        </p:spPr>
        <p:txBody>
          <a:bodyPr/>
          <a:lstStyle/>
          <a:p>
            <a:endParaRPr lang="en-US" dirty="0"/>
          </a:p>
        </p:txBody>
      </p:sp>
      <p:pic>
        <p:nvPicPr>
          <p:cNvPr id="14" name="Picture 13">
            <a:extLst>
              <a:ext uri="{FF2B5EF4-FFF2-40B4-BE49-F238E27FC236}">
                <a16:creationId xmlns:a16="http://schemas.microsoft.com/office/drawing/2014/main" id="{A8B0D558-ED52-4866-9D73-CB8A9FF52F4E}"/>
              </a:ext>
            </a:extLst>
          </p:cNvPr>
          <p:cNvPicPr/>
          <p:nvPr/>
        </p:nvPicPr>
        <p:blipFill>
          <a:blip r:embed="rId2"/>
          <a:stretch>
            <a:fillRect/>
          </a:stretch>
        </p:blipFill>
        <p:spPr>
          <a:xfrm>
            <a:off x="838200" y="1962150"/>
            <a:ext cx="10513849" cy="4214813"/>
          </a:xfrm>
          <a:prstGeom prst="rect">
            <a:avLst/>
          </a:prstGeom>
        </p:spPr>
      </p:pic>
    </p:spTree>
    <p:extLst>
      <p:ext uri="{BB962C8B-B14F-4D97-AF65-F5344CB8AC3E}">
        <p14:creationId xmlns:p14="http://schemas.microsoft.com/office/powerpoint/2010/main" val="47930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381740" y="655783"/>
            <a:ext cx="5530788" cy="1448388"/>
          </a:xfrm>
        </p:spPr>
        <p:txBody>
          <a:bodyPr vert="horz" lIns="91440" tIns="45720" rIns="91440" bIns="45720" rtlCol="0" anchor="t">
            <a:noAutofit/>
          </a:bodyPr>
          <a:lstStyle/>
          <a:p>
            <a:r>
              <a:rPr lang="en-US" sz="1400" b="1" dirty="0">
                <a:solidFill>
                  <a:schemeClr val="bg1"/>
                </a:solidFill>
                <a:latin typeface="+mn-lt"/>
              </a:rPr>
              <a:t>The number of incoming and outgoing calls did by individual person from Chiang Mia city?</a:t>
            </a:r>
            <a:br>
              <a:rPr lang="en-US" sz="1400" dirty="0">
                <a:solidFill>
                  <a:schemeClr val="bg1"/>
                </a:solidFill>
                <a:latin typeface="+mn-lt"/>
              </a:rPr>
            </a:br>
            <a:br>
              <a:rPr lang="en-US" sz="1400" dirty="0">
                <a:solidFill>
                  <a:schemeClr val="bg1"/>
                </a:solidFill>
                <a:latin typeface="+mn-lt"/>
              </a:rPr>
            </a:br>
            <a:r>
              <a:rPr lang="en-US" sz="1400" b="1" dirty="0">
                <a:solidFill>
                  <a:schemeClr val="bg1"/>
                </a:solidFill>
                <a:latin typeface="+mn-lt"/>
              </a:rPr>
              <a:t>Here we can see Trent from Chiang Mia has received 4 calls and have dialed 7 calls.</a:t>
            </a:r>
            <a:br>
              <a:rPr lang="en-US" sz="1400" dirty="0">
                <a:solidFill>
                  <a:schemeClr val="bg1"/>
                </a:solidFill>
                <a:latin typeface="+mn-lt"/>
              </a:rPr>
            </a:br>
            <a:br>
              <a:rPr lang="en-US" sz="1400" dirty="0">
                <a:solidFill>
                  <a:schemeClr val="bg1"/>
                </a:solidFill>
                <a:latin typeface="+mn-lt"/>
              </a:rPr>
            </a:b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Content Placeholder 11">
            <a:extLst>
              <a:ext uri="{FF2B5EF4-FFF2-40B4-BE49-F238E27FC236}">
                <a16:creationId xmlns:a16="http://schemas.microsoft.com/office/drawing/2014/main" id="{044AFD6C-9746-41CD-8611-4ACEACAE9457}"/>
              </a:ext>
            </a:extLst>
          </p:cNvPr>
          <p:cNvPicPr>
            <a:picLocks noGrp="1"/>
          </p:cNvPicPr>
          <p:nvPr>
            <p:ph idx="1"/>
          </p:nvPr>
        </p:nvPicPr>
        <p:blipFill>
          <a:blip r:embed="rId2"/>
          <a:stretch>
            <a:fillRect/>
          </a:stretch>
        </p:blipFill>
        <p:spPr>
          <a:xfrm>
            <a:off x="710215" y="1825625"/>
            <a:ext cx="10493404" cy="4618232"/>
          </a:xfrm>
          <a:prstGeom prst="rect">
            <a:avLst/>
          </a:prstGeom>
        </p:spPr>
      </p:pic>
    </p:spTree>
    <p:extLst>
      <p:ext uri="{BB962C8B-B14F-4D97-AF65-F5344CB8AC3E}">
        <p14:creationId xmlns:p14="http://schemas.microsoft.com/office/powerpoint/2010/main" val="907923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365760" y="655783"/>
            <a:ext cx="5486400" cy="1169842"/>
          </a:xfrm>
        </p:spPr>
        <p:txBody>
          <a:bodyPr vert="horz" lIns="91440" tIns="45720" rIns="91440" bIns="45720" rtlCol="0" anchor="t">
            <a:noAutofit/>
          </a:bodyPr>
          <a:lstStyle/>
          <a:p>
            <a:r>
              <a:rPr lang="en-US" sz="1400" dirty="0">
                <a:solidFill>
                  <a:schemeClr val="bg1"/>
                </a:solidFill>
                <a:latin typeface="+mn-lt"/>
              </a:rPr>
              <a:t>The names of persons the Trent called or received call from?</a:t>
            </a:r>
            <a:br>
              <a:rPr lang="en-US" sz="1400" dirty="0">
                <a:solidFill>
                  <a:schemeClr val="bg1"/>
                </a:solidFill>
                <a:latin typeface="+mn-lt"/>
              </a:rPr>
            </a:br>
            <a:br>
              <a:rPr lang="en-US" sz="1400" dirty="0">
                <a:solidFill>
                  <a:schemeClr val="bg1"/>
                </a:solidFill>
                <a:latin typeface="+mn-lt"/>
              </a:rPr>
            </a:br>
            <a:r>
              <a:rPr lang="en-US" sz="1400" dirty="0">
                <a:solidFill>
                  <a:schemeClr val="bg1"/>
                </a:solidFill>
                <a:latin typeface="+mn-lt"/>
              </a:rPr>
              <a:t>Here we are showing the names of the person to whom he called and receive call from:</a:t>
            </a:r>
            <a:br>
              <a:rPr lang="en-US" sz="1400" dirty="0">
                <a:solidFill>
                  <a:schemeClr val="bg1"/>
                </a:solidFill>
                <a:latin typeface="+mn-lt"/>
              </a:rPr>
            </a:br>
            <a:br>
              <a:rPr lang="en-US" sz="1400" dirty="0">
                <a:solidFill>
                  <a:schemeClr val="bg1"/>
                </a:solidFill>
                <a:latin typeface="+mn-lt"/>
              </a:rPr>
            </a:b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Content Placeholder 11">
            <a:extLst>
              <a:ext uri="{FF2B5EF4-FFF2-40B4-BE49-F238E27FC236}">
                <a16:creationId xmlns:a16="http://schemas.microsoft.com/office/drawing/2014/main" id="{4520A416-014D-4F6F-9133-6A6F5E7D8A0C}"/>
              </a:ext>
            </a:extLst>
          </p:cNvPr>
          <p:cNvPicPr>
            <a:picLocks noGrp="1"/>
          </p:cNvPicPr>
          <p:nvPr>
            <p:ph idx="1"/>
          </p:nvPr>
        </p:nvPicPr>
        <p:blipFill>
          <a:blip r:embed="rId2"/>
          <a:stretch>
            <a:fillRect/>
          </a:stretch>
        </p:blipFill>
        <p:spPr>
          <a:xfrm>
            <a:off x="1980259" y="1825625"/>
            <a:ext cx="8231481" cy="4351338"/>
          </a:xfrm>
          <a:prstGeom prst="rect">
            <a:avLst/>
          </a:prstGeom>
        </p:spPr>
      </p:pic>
    </p:spTree>
    <p:extLst>
      <p:ext uri="{BB962C8B-B14F-4D97-AF65-F5344CB8AC3E}">
        <p14:creationId xmlns:p14="http://schemas.microsoft.com/office/powerpoint/2010/main" val="659138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648070" y="655783"/>
            <a:ext cx="4798846" cy="1448388"/>
          </a:xfrm>
        </p:spPr>
        <p:txBody>
          <a:bodyPr vert="horz" lIns="91440" tIns="45720" rIns="91440" bIns="45720" rtlCol="0" anchor="t">
            <a:normAutofit/>
          </a:bodyPr>
          <a:lstStyle/>
          <a:p>
            <a:r>
              <a:rPr lang="en-US" sz="1400" dirty="0">
                <a:solidFill>
                  <a:schemeClr val="bg1"/>
                </a:solidFill>
                <a:latin typeface="+mn-lt"/>
              </a:rPr>
              <a:t> </a:t>
            </a:r>
            <a:br>
              <a:rPr lang="en-US" sz="1400" dirty="0">
                <a:solidFill>
                  <a:schemeClr val="bg1"/>
                </a:solidFill>
                <a:latin typeface="+mn-lt"/>
              </a:rPr>
            </a:br>
            <a:r>
              <a:rPr lang="en-US" sz="1400" dirty="0">
                <a:solidFill>
                  <a:schemeClr val="bg1"/>
                </a:solidFill>
                <a:latin typeface="+mn-lt"/>
              </a:rPr>
              <a:t>How many calls were missed in the month of May?</a:t>
            </a:r>
            <a:br>
              <a:rPr lang="en-US" sz="1400" dirty="0">
                <a:solidFill>
                  <a:schemeClr val="bg1"/>
                </a:solidFill>
                <a:latin typeface="+mn-lt"/>
              </a:rPr>
            </a:br>
            <a:br>
              <a:rPr lang="en-US" sz="1400" dirty="0">
                <a:solidFill>
                  <a:schemeClr val="bg1"/>
                </a:solidFill>
                <a:latin typeface="+mn-lt"/>
              </a:rPr>
            </a:br>
            <a:r>
              <a:rPr lang="en-US" sz="1400" dirty="0">
                <a:solidFill>
                  <a:schemeClr val="bg1"/>
                </a:solidFill>
                <a:latin typeface="+mn-lt"/>
              </a:rPr>
              <a:t>For the duration of ‘1 Minute’ , there are total 99 missed calls for the month of may</a:t>
            </a: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934E4D96-55AC-4FAF-9DD9-7C6C65F2A8C1}"/>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C723A593-D43B-4E0B-9E1B-510B16280CD0}"/>
              </a:ext>
            </a:extLst>
          </p:cNvPr>
          <p:cNvPicPr/>
          <p:nvPr/>
        </p:nvPicPr>
        <p:blipFill>
          <a:blip r:embed="rId2"/>
          <a:stretch>
            <a:fillRect/>
          </a:stretch>
        </p:blipFill>
        <p:spPr>
          <a:xfrm>
            <a:off x="838199" y="1825625"/>
            <a:ext cx="10513849" cy="4351338"/>
          </a:xfrm>
          <a:prstGeom prst="rect">
            <a:avLst/>
          </a:prstGeom>
        </p:spPr>
      </p:pic>
    </p:spTree>
    <p:extLst>
      <p:ext uri="{BB962C8B-B14F-4D97-AF65-F5344CB8AC3E}">
        <p14:creationId xmlns:p14="http://schemas.microsoft.com/office/powerpoint/2010/main" val="1160848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701336" y="655783"/>
            <a:ext cx="4745580" cy="1448388"/>
          </a:xfrm>
        </p:spPr>
        <p:txBody>
          <a:bodyPr vert="horz" lIns="91440" tIns="45720" rIns="91440" bIns="45720" rtlCol="0" anchor="t">
            <a:normAutofit/>
          </a:bodyPr>
          <a:lstStyle/>
          <a:p>
            <a:r>
              <a:rPr lang="en-US" sz="1400" dirty="0">
                <a:solidFill>
                  <a:schemeClr val="bg1"/>
                </a:solidFill>
                <a:latin typeface="+mn-lt"/>
              </a:rPr>
              <a:t>Find a name of a man, who received a call from Tiffany in May?</a:t>
            </a:r>
            <a:br>
              <a:rPr lang="en-US" sz="1400" dirty="0">
                <a:solidFill>
                  <a:schemeClr val="bg1"/>
                </a:solidFill>
                <a:latin typeface="+mn-lt"/>
              </a:rPr>
            </a:br>
            <a:br>
              <a:rPr lang="en-US" sz="1400" dirty="0">
                <a:solidFill>
                  <a:schemeClr val="bg1"/>
                </a:solidFill>
                <a:latin typeface="+mn-lt"/>
              </a:rPr>
            </a:br>
            <a:r>
              <a:rPr lang="en-US" sz="1400" dirty="0">
                <a:solidFill>
                  <a:schemeClr val="bg1"/>
                </a:solidFill>
                <a:latin typeface="+mn-lt"/>
              </a:rPr>
              <a:t>In the 5</a:t>
            </a:r>
            <a:r>
              <a:rPr lang="en-US" sz="1400" baseline="30000" dirty="0">
                <a:solidFill>
                  <a:schemeClr val="bg1"/>
                </a:solidFill>
                <a:latin typeface="+mn-lt"/>
              </a:rPr>
              <a:t>th</a:t>
            </a:r>
            <a:r>
              <a:rPr lang="en-US" sz="1400" dirty="0">
                <a:solidFill>
                  <a:schemeClr val="bg1"/>
                </a:solidFill>
                <a:latin typeface="+mn-lt"/>
              </a:rPr>
              <a:t> month of the year which is on MAY,  Tiffany got a call from only one man that is MARCO..</a:t>
            </a: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Content Placeholder 11">
            <a:extLst>
              <a:ext uri="{FF2B5EF4-FFF2-40B4-BE49-F238E27FC236}">
                <a16:creationId xmlns:a16="http://schemas.microsoft.com/office/drawing/2014/main" id="{0157B17E-4616-48A4-862E-2C9870CEFB62}"/>
              </a:ext>
            </a:extLst>
          </p:cNvPr>
          <p:cNvPicPr>
            <a:picLocks noGrp="1"/>
          </p:cNvPicPr>
          <p:nvPr>
            <p:ph idx="1"/>
          </p:nvPr>
        </p:nvPicPr>
        <p:blipFill>
          <a:blip r:embed="rId2"/>
          <a:stretch>
            <a:fillRect/>
          </a:stretch>
        </p:blipFill>
        <p:spPr>
          <a:xfrm>
            <a:off x="701336" y="2104171"/>
            <a:ext cx="10652464" cy="4141884"/>
          </a:xfrm>
          <a:prstGeom prst="rect">
            <a:avLst/>
          </a:prstGeom>
        </p:spPr>
      </p:pic>
    </p:spTree>
    <p:extLst>
      <p:ext uri="{BB962C8B-B14F-4D97-AF65-F5344CB8AC3E}">
        <p14:creationId xmlns:p14="http://schemas.microsoft.com/office/powerpoint/2010/main" val="226832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C51B-2045-C94F-9C77-CACC9E2C293D}"/>
              </a:ext>
            </a:extLst>
          </p:cNvPr>
          <p:cNvSpPr>
            <a:spLocks noGrp="1"/>
          </p:cNvSpPr>
          <p:nvPr>
            <p:ph type="title"/>
          </p:nvPr>
        </p:nvSpPr>
        <p:spPr>
          <a:xfrm>
            <a:off x="1141413" y="609600"/>
            <a:ext cx="9905998" cy="819150"/>
          </a:xfrm>
        </p:spPr>
        <p:txBody>
          <a:bodyPr>
            <a:normAutofit/>
          </a:bodyPr>
          <a:lstStyle/>
          <a:p>
            <a:pPr algn="ctr"/>
            <a:r>
              <a:rPr lang="en-US" sz="4200" b="1" dirty="0"/>
              <a:t>nodes</a:t>
            </a:r>
          </a:p>
        </p:txBody>
      </p:sp>
      <p:sp>
        <p:nvSpPr>
          <p:cNvPr id="3" name="Content Placeholder 2">
            <a:extLst>
              <a:ext uri="{FF2B5EF4-FFF2-40B4-BE49-F238E27FC236}">
                <a16:creationId xmlns:a16="http://schemas.microsoft.com/office/drawing/2014/main" id="{3BAF0FCF-4848-3D4F-8B15-C497708E06F6}"/>
              </a:ext>
            </a:extLst>
          </p:cNvPr>
          <p:cNvSpPr>
            <a:spLocks noGrp="1"/>
          </p:cNvSpPr>
          <p:nvPr>
            <p:ph idx="1"/>
          </p:nvPr>
        </p:nvSpPr>
        <p:spPr>
          <a:xfrm>
            <a:off x="1141412" y="1428750"/>
            <a:ext cx="10345737" cy="4819649"/>
          </a:xfrm>
        </p:spPr>
        <p:txBody>
          <a:bodyPr>
            <a:normAutofit/>
          </a:bodyPr>
          <a:lstStyle/>
          <a:p>
            <a:r>
              <a:rPr lang="en-US" sz="2400" dirty="0">
                <a:effectLst/>
                <a:latin typeface="Calibri" pitchFamily="34" charset="0"/>
                <a:cs typeface="Calibri" pitchFamily="34" charset="0"/>
              </a:rPr>
              <a:t>One node to represent Cassidy and one for Enrique. </a:t>
            </a:r>
          </a:p>
          <a:p>
            <a:r>
              <a:rPr lang="en-US" sz="2400" dirty="0">
                <a:effectLst/>
                <a:latin typeface="Calibri" pitchFamily="34" charset="0"/>
                <a:cs typeface="Calibri" pitchFamily="34" charset="0"/>
              </a:rPr>
              <a:t>This is our first two nodes with properties like name, gender, phone number and city. </a:t>
            </a:r>
          </a:p>
          <a:p>
            <a:r>
              <a:rPr lang="en-US" sz="2400" dirty="0">
                <a:effectLst/>
                <a:latin typeface="Calibri" pitchFamily="34" charset="0"/>
                <a:cs typeface="Calibri" pitchFamily="34" charset="0"/>
              </a:rPr>
              <a:t>Both nodes belong to the same “type” — they both represent a Person. </a:t>
            </a:r>
          </a:p>
          <a:p>
            <a:r>
              <a:rPr lang="en-US" sz="2400" dirty="0">
                <a:effectLst/>
                <a:latin typeface="Calibri" pitchFamily="34" charset="0"/>
                <a:cs typeface="Calibri" pitchFamily="34" charset="0"/>
              </a:rPr>
              <a:t>The specified type of node is called Node Label. </a:t>
            </a:r>
          </a:p>
          <a:p>
            <a:r>
              <a:rPr lang="en-US" sz="2400" dirty="0">
                <a:effectLst/>
                <a:latin typeface="Calibri" pitchFamily="34" charset="0"/>
                <a:cs typeface="Calibri" pitchFamily="34" charset="0"/>
              </a:rPr>
              <a:t>One more node we want to extract from the row is a node of Call. </a:t>
            </a:r>
          </a:p>
          <a:p>
            <a:r>
              <a:rPr lang="en-US" sz="2400" dirty="0">
                <a:effectLst/>
                <a:latin typeface="Calibri" pitchFamily="34" charset="0"/>
                <a:cs typeface="Calibri" pitchFamily="34" charset="0"/>
              </a:rPr>
              <a:t>Duration property we can set as minute difference between the start and end of the call.</a:t>
            </a: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2970157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612559" y="655783"/>
            <a:ext cx="5112992" cy="1448388"/>
          </a:xfrm>
        </p:spPr>
        <p:txBody>
          <a:bodyPr vert="horz" lIns="91440" tIns="45720" rIns="91440" bIns="45720" rtlCol="0" anchor="t">
            <a:normAutofit/>
          </a:bodyPr>
          <a:lstStyle/>
          <a:p>
            <a:r>
              <a:rPr lang="en-US" sz="1400" dirty="0">
                <a:solidFill>
                  <a:schemeClr val="bg1"/>
                </a:solidFill>
                <a:latin typeface="+mn-lt"/>
              </a:rPr>
              <a:t>Find a city with the lowest number of internal city calls?</a:t>
            </a:r>
            <a:br>
              <a:rPr lang="en-US" sz="1400" dirty="0">
                <a:solidFill>
                  <a:schemeClr val="bg1"/>
                </a:solidFill>
                <a:latin typeface="+mn-lt"/>
              </a:rPr>
            </a:br>
            <a:br>
              <a:rPr lang="en-US" sz="1400" dirty="0">
                <a:solidFill>
                  <a:schemeClr val="bg1"/>
                </a:solidFill>
                <a:latin typeface="+mn-lt"/>
              </a:rPr>
            </a:br>
            <a:r>
              <a:rPr lang="en-US" sz="1400" dirty="0">
                <a:solidFill>
                  <a:schemeClr val="bg1"/>
                </a:solidFill>
                <a:latin typeface="+mn-lt"/>
              </a:rPr>
              <a:t>We came across the result as Chiang Mia was the only city from the other 5 cities who has the lowest number of internal city calls.</a:t>
            </a:r>
            <a:br>
              <a:rPr lang="en-US" sz="1400" dirty="0">
                <a:solidFill>
                  <a:schemeClr val="bg1"/>
                </a:solidFill>
                <a:latin typeface="+mn-lt"/>
              </a:rPr>
            </a:b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0A5C1F4D-5797-4A08-B603-E68B460D1350}"/>
              </a:ext>
            </a:extLst>
          </p:cNvPr>
          <p:cNvSpPr>
            <a:spLocks noGrp="1"/>
          </p:cNvSpPr>
          <p:nvPr>
            <p:ph idx="1"/>
          </p:nvPr>
        </p:nvSpPr>
        <p:spPr>
          <a:xfrm>
            <a:off x="1721320" y="2020630"/>
            <a:ext cx="8095468" cy="4351338"/>
          </a:xfrm>
        </p:spPr>
        <p:txBody>
          <a:bodyPr/>
          <a:lstStyle/>
          <a:p>
            <a:endParaRPr lang="en-US" dirty="0"/>
          </a:p>
        </p:txBody>
      </p:sp>
      <p:pic>
        <p:nvPicPr>
          <p:cNvPr id="10" name="Picture 9">
            <a:extLst>
              <a:ext uri="{FF2B5EF4-FFF2-40B4-BE49-F238E27FC236}">
                <a16:creationId xmlns:a16="http://schemas.microsoft.com/office/drawing/2014/main" id="{17D0B67B-C1BB-48A2-8CCC-5827E0A1835C}"/>
              </a:ext>
            </a:extLst>
          </p:cNvPr>
          <p:cNvPicPr/>
          <p:nvPr/>
        </p:nvPicPr>
        <p:blipFill>
          <a:blip r:embed="rId2"/>
          <a:stretch>
            <a:fillRect/>
          </a:stretch>
        </p:blipFill>
        <p:spPr>
          <a:xfrm>
            <a:off x="1721319" y="2020630"/>
            <a:ext cx="8095467" cy="4351338"/>
          </a:xfrm>
          <a:prstGeom prst="rect">
            <a:avLst/>
          </a:prstGeom>
        </p:spPr>
      </p:pic>
    </p:spTree>
    <p:extLst>
      <p:ext uri="{BB962C8B-B14F-4D97-AF65-F5344CB8AC3E}">
        <p14:creationId xmlns:p14="http://schemas.microsoft.com/office/powerpoint/2010/main" val="1110122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1162498" y="655783"/>
            <a:ext cx="4284418" cy="1448388"/>
          </a:xfrm>
        </p:spPr>
        <p:txBody>
          <a:bodyPr vert="horz" lIns="91440" tIns="45720" rIns="91440" bIns="45720" rtlCol="0" anchor="t">
            <a:normAutofit/>
          </a:bodyPr>
          <a:lstStyle/>
          <a:p>
            <a:r>
              <a:rPr lang="en-US" sz="1400" dirty="0">
                <a:solidFill>
                  <a:schemeClr val="bg1"/>
                </a:solidFill>
                <a:latin typeface="+mn-lt"/>
              </a:rPr>
              <a:t>Find a city with the highest number of internal city calls?</a:t>
            </a:r>
            <a:br>
              <a:rPr lang="en-US" sz="1400" dirty="0">
                <a:solidFill>
                  <a:schemeClr val="bg1"/>
                </a:solidFill>
                <a:latin typeface="+mn-lt"/>
              </a:rPr>
            </a:br>
            <a:br>
              <a:rPr lang="en-US" sz="1400" dirty="0">
                <a:solidFill>
                  <a:schemeClr val="bg1"/>
                </a:solidFill>
                <a:latin typeface="+mn-lt"/>
              </a:rPr>
            </a:br>
            <a:r>
              <a:rPr lang="en-US" sz="1400" dirty="0">
                <a:solidFill>
                  <a:schemeClr val="bg1"/>
                </a:solidFill>
                <a:latin typeface="+mn-lt"/>
              </a:rPr>
              <a:t>We got result as Hua </a:t>
            </a:r>
            <a:r>
              <a:rPr lang="en-US" sz="1400" dirty="0" err="1">
                <a:solidFill>
                  <a:schemeClr val="bg1"/>
                </a:solidFill>
                <a:latin typeface="+mn-lt"/>
              </a:rPr>
              <a:t>Hin</a:t>
            </a:r>
            <a:r>
              <a:rPr lang="en-US" sz="1400" dirty="0">
                <a:solidFill>
                  <a:schemeClr val="bg1"/>
                </a:solidFill>
                <a:latin typeface="+mn-lt"/>
              </a:rPr>
              <a:t>. The city with highest number of internal city calls</a:t>
            </a: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id="{10A8F2E3-8197-4AE8-80E3-7005FF45C657}"/>
              </a:ext>
            </a:extLst>
          </p:cNvPr>
          <p:cNvPicPr>
            <a:picLocks noGrp="1" noChangeAspect="1"/>
          </p:cNvPicPr>
          <p:nvPr>
            <p:ph idx="1"/>
          </p:nvPr>
        </p:nvPicPr>
        <p:blipFill>
          <a:blip r:embed="rId2"/>
          <a:stretch>
            <a:fillRect/>
          </a:stretch>
        </p:blipFill>
        <p:spPr>
          <a:xfrm>
            <a:off x="1490264" y="1850879"/>
            <a:ext cx="9059071" cy="4351338"/>
          </a:xfrm>
          <a:prstGeom prst="rect">
            <a:avLst/>
          </a:prstGeom>
        </p:spPr>
      </p:pic>
    </p:spTree>
    <p:extLst>
      <p:ext uri="{BB962C8B-B14F-4D97-AF65-F5344CB8AC3E}">
        <p14:creationId xmlns:p14="http://schemas.microsoft.com/office/powerpoint/2010/main" val="1128354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559293" y="655783"/>
            <a:ext cx="4887623" cy="1448388"/>
          </a:xfrm>
        </p:spPr>
        <p:txBody>
          <a:bodyPr vert="horz" lIns="91440" tIns="45720" rIns="91440" bIns="45720" rtlCol="0" anchor="t">
            <a:normAutofit/>
          </a:bodyPr>
          <a:lstStyle/>
          <a:p>
            <a:r>
              <a:rPr lang="en-US" sz="1400" dirty="0">
                <a:solidFill>
                  <a:schemeClr val="bg1"/>
                </a:solidFill>
                <a:latin typeface="+mn-lt"/>
              </a:rPr>
              <a:t>How many women from Pattaya received calls from Bangkok men?</a:t>
            </a:r>
            <a:br>
              <a:rPr lang="en-US" sz="1400" dirty="0">
                <a:solidFill>
                  <a:schemeClr val="bg1"/>
                </a:solidFill>
                <a:latin typeface="+mn-lt"/>
              </a:rPr>
            </a:br>
            <a:br>
              <a:rPr lang="en-US" sz="1400" dirty="0">
                <a:solidFill>
                  <a:schemeClr val="bg1"/>
                </a:solidFill>
                <a:latin typeface="+mn-lt"/>
              </a:rPr>
            </a:br>
            <a:r>
              <a:rPr lang="en-US" sz="1400" dirty="0">
                <a:solidFill>
                  <a:schemeClr val="bg1"/>
                </a:solidFill>
                <a:latin typeface="+mn-lt"/>
              </a:rPr>
              <a:t>In Pattaya 88 women’s received call from Bangkok men.</a:t>
            </a: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id="{3A220988-AF51-45A0-9903-3F61C702781E}"/>
              </a:ext>
            </a:extLst>
          </p:cNvPr>
          <p:cNvPicPr>
            <a:picLocks noGrp="1"/>
          </p:cNvPicPr>
          <p:nvPr>
            <p:ph idx="1"/>
          </p:nvPr>
        </p:nvPicPr>
        <p:blipFill>
          <a:blip r:embed="rId2"/>
          <a:stretch>
            <a:fillRect/>
          </a:stretch>
        </p:blipFill>
        <p:spPr>
          <a:xfrm>
            <a:off x="1447800" y="1825625"/>
            <a:ext cx="8978926" cy="4351338"/>
          </a:xfrm>
          <a:prstGeom prst="rect">
            <a:avLst/>
          </a:prstGeom>
        </p:spPr>
      </p:pic>
    </p:spTree>
    <p:extLst>
      <p:ext uri="{BB962C8B-B14F-4D97-AF65-F5344CB8AC3E}">
        <p14:creationId xmlns:p14="http://schemas.microsoft.com/office/powerpoint/2010/main" val="1573041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16"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727969" y="655783"/>
            <a:ext cx="5363222" cy="1448388"/>
          </a:xfrm>
        </p:spPr>
        <p:txBody>
          <a:bodyPr vert="horz" lIns="91440" tIns="45720" rIns="91440" bIns="45720" rtlCol="0" anchor="t">
            <a:normAutofit/>
          </a:bodyPr>
          <a:lstStyle/>
          <a:p>
            <a:r>
              <a:rPr lang="en-US" sz="1400" b="1" dirty="0">
                <a:solidFill>
                  <a:schemeClr val="bg1"/>
                </a:solidFill>
                <a:latin typeface="+mn-lt"/>
              </a:rPr>
              <a:t>On date 25 of April, find the women who has least duration of conversations?</a:t>
            </a:r>
            <a:br>
              <a:rPr lang="en-US" sz="1400" b="1" dirty="0">
                <a:solidFill>
                  <a:schemeClr val="bg1"/>
                </a:solidFill>
                <a:latin typeface="+mn-lt"/>
              </a:rPr>
            </a:br>
            <a:br>
              <a:rPr lang="en-US" sz="1400" dirty="0">
                <a:solidFill>
                  <a:schemeClr val="bg1"/>
                </a:solidFill>
                <a:latin typeface="+mn-lt"/>
              </a:rPr>
            </a:br>
            <a:r>
              <a:rPr lang="en-US" sz="1400" b="1" dirty="0">
                <a:solidFill>
                  <a:schemeClr val="bg1"/>
                </a:solidFill>
                <a:latin typeface="+mn-lt"/>
              </a:rPr>
              <a:t>So we kept the duration&gt;0 and we found that there is only 1 women who has least duration of conversation on 25</a:t>
            </a:r>
            <a:r>
              <a:rPr lang="en-US" sz="1400" b="1" baseline="30000" dirty="0">
                <a:solidFill>
                  <a:schemeClr val="bg1"/>
                </a:solidFill>
                <a:latin typeface="+mn-lt"/>
              </a:rPr>
              <a:t>th</a:t>
            </a:r>
            <a:r>
              <a:rPr lang="en-US" sz="1400" b="1" dirty="0">
                <a:solidFill>
                  <a:schemeClr val="bg1"/>
                </a:solidFill>
                <a:latin typeface="+mn-lt"/>
              </a:rPr>
              <a:t> April.</a:t>
            </a:r>
            <a:br>
              <a:rPr lang="en-US" sz="1400" dirty="0">
                <a:solidFill>
                  <a:schemeClr val="bg1"/>
                </a:solidFill>
                <a:latin typeface="+mn-lt"/>
              </a:rPr>
            </a:br>
            <a:endParaRPr lang="en-US" sz="1400" dirty="0">
              <a:solidFill>
                <a:schemeClr val="bg1"/>
              </a:solidFill>
              <a:latin typeface="+mn-lt"/>
            </a:endParaRPr>
          </a:p>
        </p:txBody>
      </p:sp>
      <p:sp>
        <p:nvSpPr>
          <p:cNvPr id="17"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pic>
        <p:nvPicPr>
          <p:cNvPr id="26" name="Content Placeholder 25">
            <a:extLst>
              <a:ext uri="{FF2B5EF4-FFF2-40B4-BE49-F238E27FC236}">
                <a16:creationId xmlns:a16="http://schemas.microsoft.com/office/drawing/2014/main" id="{A5025BD2-21AA-4628-A167-12E9498C5D7B}"/>
              </a:ext>
            </a:extLst>
          </p:cNvPr>
          <p:cNvPicPr>
            <a:picLocks noGrp="1"/>
          </p:cNvPicPr>
          <p:nvPr>
            <p:ph idx="1"/>
          </p:nvPr>
        </p:nvPicPr>
        <p:blipFill>
          <a:blip r:embed="rId2"/>
          <a:stretch>
            <a:fillRect/>
          </a:stretch>
        </p:blipFill>
        <p:spPr>
          <a:xfrm>
            <a:off x="838200" y="2460792"/>
            <a:ext cx="10515600" cy="3081003"/>
          </a:xfrm>
          <a:prstGeom prst="rect">
            <a:avLst/>
          </a:prstGeom>
        </p:spPr>
      </p:pic>
    </p:spTree>
    <p:extLst>
      <p:ext uri="{BB962C8B-B14F-4D97-AF65-F5344CB8AC3E}">
        <p14:creationId xmlns:p14="http://schemas.microsoft.com/office/powerpoint/2010/main" val="3974337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745723" y="655783"/>
            <a:ext cx="5345467" cy="1448388"/>
          </a:xfrm>
        </p:spPr>
        <p:txBody>
          <a:bodyPr vert="horz" lIns="91440" tIns="45720" rIns="91440" bIns="45720" rtlCol="0" anchor="t">
            <a:normAutofit/>
          </a:bodyPr>
          <a:lstStyle/>
          <a:p>
            <a:r>
              <a:rPr lang="en-US" sz="1400" b="1" dirty="0">
                <a:solidFill>
                  <a:schemeClr val="bg1"/>
                </a:solidFill>
                <a:latin typeface="+mn-lt"/>
              </a:rPr>
              <a:t>On date 25 of April, find the woman who has highest duration of conversations?</a:t>
            </a:r>
            <a:br>
              <a:rPr lang="en-US" sz="1400" b="1" dirty="0">
                <a:solidFill>
                  <a:schemeClr val="bg1"/>
                </a:solidFill>
                <a:latin typeface="+mn-lt"/>
              </a:rPr>
            </a:br>
            <a:br>
              <a:rPr lang="en-US" sz="1400" dirty="0">
                <a:solidFill>
                  <a:schemeClr val="bg1"/>
                </a:solidFill>
                <a:latin typeface="+mn-lt"/>
              </a:rPr>
            </a:br>
            <a:r>
              <a:rPr lang="en-US" sz="1400" b="1" dirty="0">
                <a:solidFill>
                  <a:schemeClr val="bg1"/>
                </a:solidFill>
                <a:latin typeface="+mn-lt"/>
              </a:rPr>
              <a:t>So we changed the duration to &gt;10. We got 11 woman’s who has highest duration of conversation on 25</a:t>
            </a:r>
            <a:r>
              <a:rPr lang="en-US" sz="1400" b="1" baseline="30000" dirty="0">
                <a:solidFill>
                  <a:schemeClr val="bg1"/>
                </a:solidFill>
                <a:latin typeface="+mn-lt"/>
              </a:rPr>
              <a:t>th</a:t>
            </a:r>
            <a:r>
              <a:rPr lang="en-US" sz="1400" b="1" dirty="0">
                <a:solidFill>
                  <a:schemeClr val="bg1"/>
                </a:solidFill>
                <a:latin typeface="+mn-lt"/>
              </a:rPr>
              <a:t> April.</a:t>
            </a:r>
            <a:br>
              <a:rPr lang="en-US" sz="1400" dirty="0">
                <a:solidFill>
                  <a:schemeClr val="bg1"/>
                </a:solidFill>
                <a:latin typeface="+mn-lt"/>
              </a:rPr>
            </a:b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id="{F13956CC-31B9-4567-8EA4-504D0D3AD526}"/>
              </a:ext>
            </a:extLst>
          </p:cNvPr>
          <p:cNvPicPr>
            <a:picLocks noGrp="1"/>
          </p:cNvPicPr>
          <p:nvPr>
            <p:ph idx="1"/>
          </p:nvPr>
        </p:nvPicPr>
        <p:blipFill>
          <a:blip r:embed="rId2"/>
          <a:stretch>
            <a:fillRect/>
          </a:stretch>
        </p:blipFill>
        <p:spPr>
          <a:xfrm>
            <a:off x="838200" y="2027079"/>
            <a:ext cx="10515600" cy="3948430"/>
          </a:xfrm>
          <a:prstGeom prst="rect">
            <a:avLst/>
          </a:prstGeom>
        </p:spPr>
      </p:pic>
    </p:spTree>
    <p:extLst>
      <p:ext uri="{BB962C8B-B14F-4D97-AF65-F5344CB8AC3E}">
        <p14:creationId xmlns:p14="http://schemas.microsoft.com/office/powerpoint/2010/main" val="3900837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422031" y="655783"/>
            <a:ext cx="5024885" cy="1448388"/>
          </a:xfrm>
        </p:spPr>
        <p:txBody>
          <a:bodyPr vert="horz" lIns="91440" tIns="45720" rIns="91440" bIns="45720" rtlCol="0" anchor="t">
            <a:normAutofit/>
          </a:bodyPr>
          <a:lstStyle/>
          <a:p>
            <a:r>
              <a:rPr lang="en-US" sz="1400" b="1" dirty="0">
                <a:solidFill>
                  <a:schemeClr val="bg1"/>
                </a:solidFill>
                <a:latin typeface="+mn-lt"/>
              </a:rPr>
              <a:t>How many individual pairs of people called to each other?</a:t>
            </a:r>
            <a:br>
              <a:rPr lang="en-US" sz="1400" b="1" dirty="0">
                <a:solidFill>
                  <a:schemeClr val="bg1"/>
                </a:solidFill>
                <a:latin typeface="+mn-lt"/>
              </a:rPr>
            </a:br>
            <a:br>
              <a:rPr lang="en-US" sz="1400" dirty="0">
                <a:solidFill>
                  <a:schemeClr val="bg1"/>
                </a:solidFill>
                <a:latin typeface="+mn-lt"/>
              </a:rPr>
            </a:br>
            <a:r>
              <a:rPr lang="en-US" sz="1400" b="1" dirty="0">
                <a:solidFill>
                  <a:schemeClr val="bg1"/>
                </a:solidFill>
                <a:latin typeface="+mn-lt"/>
              </a:rPr>
              <a:t>We came across the result as there were 11 individual pairs, who called each other.</a:t>
            </a:r>
            <a:br>
              <a:rPr lang="en-US" sz="1400" dirty="0">
                <a:solidFill>
                  <a:schemeClr val="bg1"/>
                </a:solidFill>
                <a:latin typeface="+mn-lt"/>
              </a:rPr>
            </a:b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Content Placeholder 13">
            <a:extLst>
              <a:ext uri="{FF2B5EF4-FFF2-40B4-BE49-F238E27FC236}">
                <a16:creationId xmlns:a16="http://schemas.microsoft.com/office/drawing/2014/main" id="{AB7B70AB-9498-4ADE-9CB6-F4402CCA90F2}"/>
              </a:ext>
            </a:extLst>
          </p:cNvPr>
          <p:cNvPicPr>
            <a:picLocks noGrp="1"/>
          </p:cNvPicPr>
          <p:nvPr>
            <p:ph idx="1"/>
          </p:nvPr>
        </p:nvPicPr>
        <p:blipFill>
          <a:blip r:embed="rId2"/>
          <a:stretch>
            <a:fillRect/>
          </a:stretch>
        </p:blipFill>
        <p:spPr>
          <a:xfrm>
            <a:off x="1358720" y="1850879"/>
            <a:ext cx="8176391" cy="4351338"/>
          </a:xfrm>
          <a:prstGeom prst="rect">
            <a:avLst/>
          </a:prstGeom>
        </p:spPr>
      </p:pic>
    </p:spTree>
    <p:extLst>
      <p:ext uri="{BB962C8B-B14F-4D97-AF65-F5344CB8AC3E}">
        <p14:creationId xmlns:p14="http://schemas.microsoft.com/office/powerpoint/2010/main" val="3170359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1162498" y="655783"/>
            <a:ext cx="3775262" cy="835392"/>
          </a:xfrm>
        </p:spPr>
        <p:txBody>
          <a:bodyPr vert="horz" lIns="91440" tIns="45720" rIns="91440" bIns="45720" rtlCol="0" anchor="t">
            <a:normAutofit fontScale="90000"/>
          </a:bodyPr>
          <a:lstStyle/>
          <a:p>
            <a:r>
              <a:rPr lang="en-US" sz="1400" b="1" dirty="0">
                <a:solidFill>
                  <a:schemeClr val="bg1"/>
                </a:solidFill>
              </a:rPr>
              <a:t>How many calls Robert did , and to whom?</a:t>
            </a:r>
            <a:br>
              <a:rPr lang="en-US" sz="1400" b="1" dirty="0">
                <a:solidFill>
                  <a:schemeClr val="bg1"/>
                </a:solidFill>
              </a:rPr>
            </a:br>
            <a:br>
              <a:rPr lang="en-US" sz="1400" b="1" dirty="0">
                <a:solidFill>
                  <a:schemeClr val="bg1"/>
                </a:solidFill>
              </a:rPr>
            </a:br>
            <a:r>
              <a:rPr lang="en-US" sz="1400" b="1" dirty="0">
                <a:solidFill>
                  <a:schemeClr val="bg1"/>
                </a:solidFill>
              </a:rPr>
              <a:t>Robert called 6 persons.</a:t>
            </a:r>
            <a:br>
              <a:rPr lang="en-US" sz="1400" dirty="0">
                <a:solidFill>
                  <a:schemeClr val="bg1"/>
                </a:solidFill>
              </a:rPr>
            </a:br>
            <a:endParaRPr lang="en-US" sz="1400" dirty="0">
              <a:solidFill>
                <a:schemeClr val="bg1"/>
              </a:solidFill>
            </a:endParaRPr>
          </a:p>
        </p:txBody>
      </p:sp>
      <p:sp>
        <p:nvSpPr>
          <p:cNvPr id="19" name="Rectangle 18">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446CA887-5966-4058-900E-F49AC7AE1DEC}"/>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5D36B520-C3F4-4989-AC2D-933EB3B6ED2B}"/>
              </a:ext>
            </a:extLst>
          </p:cNvPr>
          <p:cNvPicPr>
            <a:picLocks/>
          </p:cNvPicPr>
          <p:nvPr/>
        </p:nvPicPr>
        <p:blipFill>
          <a:blip r:embed="rId2"/>
          <a:stretch>
            <a:fillRect/>
          </a:stretch>
        </p:blipFill>
        <p:spPr>
          <a:xfrm>
            <a:off x="838199" y="1825625"/>
            <a:ext cx="10513849" cy="4351338"/>
          </a:xfrm>
          <a:prstGeom prst="rect">
            <a:avLst/>
          </a:prstGeom>
        </p:spPr>
      </p:pic>
    </p:spTree>
    <p:extLst>
      <p:ext uri="{BB962C8B-B14F-4D97-AF65-F5344CB8AC3E}">
        <p14:creationId xmlns:p14="http://schemas.microsoft.com/office/powerpoint/2010/main" val="648796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B15384-441C-4E6C-9F4A-937B59240B02}"/>
              </a:ext>
            </a:extLst>
          </p:cNvPr>
          <p:cNvSpPr>
            <a:spLocks noGrp="1"/>
          </p:cNvSpPr>
          <p:nvPr>
            <p:ph type="title"/>
          </p:nvPr>
        </p:nvSpPr>
        <p:spPr>
          <a:xfrm>
            <a:off x="351692" y="655783"/>
            <a:ext cx="5739499" cy="1448388"/>
          </a:xfrm>
        </p:spPr>
        <p:txBody>
          <a:bodyPr vert="horz" lIns="91440" tIns="45720" rIns="91440" bIns="45720" rtlCol="0" anchor="t">
            <a:normAutofit/>
          </a:bodyPr>
          <a:lstStyle/>
          <a:p>
            <a:r>
              <a:rPr lang="en-US" sz="1400" dirty="0">
                <a:solidFill>
                  <a:schemeClr val="bg1"/>
                </a:solidFill>
                <a:latin typeface="+mn-lt"/>
              </a:rPr>
              <a:t>List  all persons received 10 minutes calls in July and made 5 minutes calls?</a:t>
            </a:r>
            <a:br>
              <a:rPr lang="en-US" sz="1400" dirty="0">
                <a:solidFill>
                  <a:schemeClr val="bg1"/>
                </a:solidFill>
                <a:latin typeface="+mn-lt"/>
              </a:rPr>
            </a:br>
            <a:br>
              <a:rPr lang="en-US" sz="1400" dirty="0">
                <a:solidFill>
                  <a:schemeClr val="bg1"/>
                </a:solidFill>
                <a:latin typeface="+mn-lt"/>
              </a:rPr>
            </a:br>
            <a:r>
              <a:rPr lang="en-US" sz="1400" dirty="0">
                <a:solidFill>
                  <a:schemeClr val="bg1"/>
                </a:solidFill>
                <a:latin typeface="+mn-lt"/>
              </a:rPr>
              <a:t>There were total 33 people, who received calls for duration of 10 and 5 minutes.</a:t>
            </a:r>
          </a:p>
        </p:txBody>
      </p:sp>
      <p:sp>
        <p:nvSpPr>
          <p:cNvPr id="19" name="Rectangle 18">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Content Placeholder 11">
            <a:extLst>
              <a:ext uri="{FF2B5EF4-FFF2-40B4-BE49-F238E27FC236}">
                <a16:creationId xmlns:a16="http://schemas.microsoft.com/office/drawing/2014/main" id="{26647C79-5206-4ECA-B182-04100691D1CD}"/>
              </a:ext>
            </a:extLst>
          </p:cNvPr>
          <p:cNvPicPr>
            <a:picLocks noGrp="1"/>
          </p:cNvPicPr>
          <p:nvPr>
            <p:ph idx="1"/>
          </p:nvPr>
        </p:nvPicPr>
        <p:blipFill>
          <a:blip r:embed="rId2"/>
          <a:stretch>
            <a:fillRect/>
          </a:stretch>
        </p:blipFill>
        <p:spPr>
          <a:xfrm>
            <a:off x="1824719" y="1825625"/>
            <a:ext cx="8542561" cy="4351338"/>
          </a:xfrm>
          <a:prstGeom prst="rect">
            <a:avLst/>
          </a:prstGeom>
        </p:spPr>
      </p:pic>
    </p:spTree>
    <p:extLst>
      <p:ext uri="{BB962C8B-B14F-4D97-AF65-F5344CB8AC3E}">
        <p14:creationId xmlns:p14="http://schemas.microsoft.com/office/powerpoint/2010/main" val="2765279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7715-8404-104E-97FE-24B730DF7B4C}"/>
              </a:ext>
            </a:extLst>
          </p:cNvPr>
          <p:cNvSpPr>
            <a:spLocks noGrp="1"/>
          </p:cNvSpPr>
          <p:nvPr>
            <p:ph type="title"/>
          </p:nvPr>
        </p:nvSpPr>
        <p:spPr>
          <a:xfrm>
            <a:off x="1143001" y="738187"/>
            <a:ext cx="9905998" cy="990600"/>
          </a:xfrm>
        </p:spPr>
        <p:txBody>
          <a:bodyPr>
            <a:normAutofit/>
          </a:bodyPr>
          <a:lstStyle/>
          <a:p>
            <a:pPr algn="ctr"/>
            <a:r>
              <a:rPr lang="en-US" sz="4200" b="1" dirty="0"/>
              <a:t>Merge</a:t>
            </a:r>
          </a:p>
        </p:txBody>
      </p:sp>
      <p:sp>
        <p:nvSpPr>
          <p:cNvPr id="3" name="Content Placeholder 2">
            <a:extLst>
              <a:ext uri="{FF2B5EF4-FFF2-40B4-BE49-F238E27FC236}">
                <a16:creationId xmlns:a16="http://schemas.microsoft.com/office/drawing/2014/main" id="{7C3997F6-A79E-C049-B0DC-D0F62879F78C}"/>
              </a:ext>
            </a:extLst>
          </p:cNvPr>
          <p:cNvSpPr>
            <a:spLocks noGrp="1"/>
          </p:cNvSpPr>
          <p:nvPr>
            <p:ph idx="1"/>
          </p:nvPr>
        </p:nvSpPr>
        <p:spPr>
          <a:xfrm>
            <a:off x="484188" y="1600200"/>
            <a:ext cx="11431587" cy="4371975"/>
          </a:xfrm>
        </p:spPr>
        <p:txBody>
          <a:bodyPr>
            <a:normAutofit/>
          </a:bodyPr>
          <a:lstStyle/>
          <a:p>
            <a:r>
              <a:rPr lang="en-US" sz="3200" b="1" dirty="0">
                <a:effectLst/>
                <a:latin typeface="Calibri" pitchFamily="34" charset="0"/>
                <a:cs typeface="Calibri" pitchFamily="34" charset="0"/>
              </a:rPr>
              <a:t>MERGE</a:t>
            </a:r>
            <a:r>
              <a:rPr lang="en-US" sz="3200" dirty="0">
                <a:effectLst/>
                <a:latin typeface="Calibri" pitchFamily="34" charset="0"/>
                <a:cs typeface="Calibri" pitchFamily="34" charset="0"/>
              </a:rPr>
              <a:t> command helps avoid node duplication. If specified structure (node or combination of nodes and relationships) does not exist in the database — then it will be created, otherwise skipped.</a:t>
            </a:r>
          </a:p>
          <a:p>
            <a:r>
              <a:rPr lang="en-US" sz="3200" dirty="0">
                <a:effectLst/>
                <a:latin typeface="Calibri" pitchFamily="34" charset="0"/>
                <a:cs typeface="Calibri" pitchFamily="34" charset="0"/>
              </a:rPr>
              <a:t>There is should be only one Bangkok city in the graph, so this “single instance” requirement should be true for all cities, persons and calls.</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val="1385695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5208-49A2-7B4A-AFA3-BE38369BC61E}"/>
              </a:ext>
            </a:extLst>
          </p:cNvPr>
          <p:cNvSpPr>
            <a:spLocks noGrp="1"/>
          </p:cNvSpPr>
          <p:nvPr>
            <p:ph type="title"/>
          </p:nvPr>
        </p:nvSpPr>
        <p:spPr>
          <a:xfrm>
            <a:off x="1158478" y="142876"/>
            <a:ext cx="9875043" cy="642938"/>
          </a:xfrm>
        </p:spPr>
        <p:txBody>
          <a:bodyPr>
            <a:normAutofit fontScale="90000"/>
          </a:bodyPr>
          <a:lstStyle/>
          <a:p>
            <a:pPr algn="ctr"/>
            <a:r>
              <a:rPr lang="en-US" sz="4200" b="1" dirty="0"/>
              <a:t>create</a:t>
            </a:r>
          </a:p>
        </p:txBody>
      </p:sp>
      <p:sp>
        <p:nvSpPr>
          <p:cNvPr id="3" name="Content Placeholder 2">
            <a:extLst>
              <a:ext uri="{FF2B5EF4-FFF2-40B4-BE49-F238E27FC236}">
                <a16:creationId xmlns:a16="http://schemas.microsoft.com/office/drawing/2014/main" id="{1E9E2B4C-3380-C842-AF8A-6DDD54085608}"/>
              </a:ext>
            </a:extLst>
          </p:cNvPr>
          <p:cNvSpPr>
            <a:spLocks noGrp="1"/>
          </p:cNvSpPr>
          <p:nvPr>
            <p:ph idx="1"/>
          </p:nvPr>
        </p:nvSpPr>
        <p:spPr>
          <a:xfrm>
            <a:off x="431006" y="642939"/>
            <a:ext cx="11613357" cy="6215060"/>
          </a:xfrm>
        </p:spPr>
        <p:txBody>
          <a:bodyPr>
            <a:normAutofit lnSpcReduction="10000"/>
          </a:bodyPr>
          <a:lstStyle/>
          <a:p>
            <a:pPr marL="0" indent="0">
              <a:buNone/>
            </a:pPr>
            <a:r>
              <a:rPr lang="en-US" dirty="0">
                <a:effectLst/>
              </a:rPr>
              <a:t>each row represents a fact of call and we need all of them, we can simply </a:t>
            </a:r>
            <a:r>
              <a:rPr lang="en-US" b="1" dirty="0">
                <a:effectLst/>
              </a:rPr>
              <a:t>CREATE</a:t>
            </a:r>
            <a:r>
              <a:rPr lang="en-US" dirty="0">
                <a:effectLst/>
              </a:rPr>
              <a:t> calls without any issue of duplication. But running this script twice will lead to the creation of same Call nodes again and again. You can try different scenarios to understand the idea.</a:t>
            </a:r>
          </a:p>
          <a:p>
            <a:pPr marL="0" indent="0">
              <a:buNone/>
            </a:pPr>
            <a:endParaRPr lang="en-US" sz="400" dirty="0">
              <a:effectLst/>
            </a:endParaRPr>
          </a:p>
          <a:p>
            <a:pPr marL="0" indent="0">
              <a:buNone/>
            </a:pPr>
            <a:r>
              <a:rPr lang="en-US" dirty="0">
                <a:effectLst/>
              </a:rPr>
              <a:t>MATCH (n) DETACH DELETE n;</a:t>
            </a:r>
          </a:p>
          <a:p>
            <a:pPr marL="0" indent="0">
              <a:buNone/>
            </a:pPr>
            <a:r>
              <a:rPr lang="en-US" dirty="0">
                <a:effectLst/>
              </a:rPr>
              <a:t>LOAD CSV WITH HEADERS FROM 'https://</a:t>
            </a:r>
            <a:r>
              <a:rPr lang="en-US" dirty="0" err="1">
                <a:effectLst/>
              </a:rPr>
              <a:t>vbatushkov.bitbucket.io</a:t>
            </a:r>
            <a:r>
              <a:rPr lang="en-US" dirty="0">
                <a:effectLst/>
              </a:rPr>
              <a:t>/</a:t>
            </a:r>
            <a:r>
              <a:rPr lang="en-US" dirty="0" err="1">
                <a:effectLst/>
              </a:rPr>
              <a:t>log_of_calls.csv</a:t>
            </a:r>
            <a:r>
              <a:rPr lang="en-US" dirty="0">
                <a:effectLst/>
              </a:rPr>
              <a:t>' AS line</a:t>
            </a:r>
          </a:p>
          <a:p>
            <a:pPr marL="0" indent="0">
              <a:buNone/>
            </a:pPr>
            <a:r>
              <a:rPr lang="en-US" dirty="0">
                <a:effectLst/>
              </a:rPr>
              <a:t>MERGE (c1:City { name: </a:t>
            </a:r>
            <a:r>
              <a:rPr lang="en-US" dirty="0" err="1">
                <a:effectLst/>
              </a:rPr>
              <a:t>line.from_city</a:t>
            </a:r>
            <a:r>
              <a:rPr lang="en-US" dirty="0">
                <a:effectLst/>
              </a:rPr>
              <a:t> })</a:t>
            </a:r>
          </a:p>
          <a:p>
            <a:pPr marL="0" indent="0">
              <a:buNone/>
            </a:pPr>
            <a:r>
              <a:rPr lang="en-US" dirty="0">
                <a:effectLst/>
              </a:rPr>
              <a:t>MERGE (p1:Person { name: </a:t>
            </a:r>
            <a:r>
              <a:rPr lang="en-US" dirty="0" err="1">
                <a:effectLst/>
              </a:rPr>
              <a:t>line.from_name</a:t>
            </a:r>
            <a:r>
              <a:rPr lang="en-US" dirty="0">
                <a:effectLst/>
              </a:rPr>
              <a:t>, number: </a:t>
            </a:r>
            <a:r>
              <a:rPr lang="en-US" dirty="0" err="1">
                <a:effectLst/>
              </a:rPr>
              <a:t>line.from_number</a:t>
            </a:r>
            <a:r>
              <a:rPr lang="en-US" dirty="0">
                <a:effectLst/>
              </a:rPr>
              <a:t>, gender: </a:t>
            </a:r>
            <a:r>
              <a:rPr lang="en-US" dirty="0" err="1">
                <a:effectLst/>
              </a:rPr>
              <a:t>line.from_gender</a:t>
            </a:r>
            <a:r>
              <a:rPr lang="en-US" dirty="0">
                <a:effectLst/>
              </a:rPr>
              <a:t> })</a:t>
            </a:r>
          </a:p>
          <a:p>
            <a:pPr marL="0" indent="0">
              <a:buNone/>
            </a:pPr>
            <a:r>
              <a:rPr lang="en-US" dirty="0">
                <a:effectLst/>
              </a:rPr>
              <a:t>MERGE (p1)-[:FROM]-&gt;(c1)</a:t>
            </a:r>
          </a:p>
          <a:p>
            <a:pPr marL="0" indent="0">
              <a:buNone/>
            </a:pPr>
            <a:r>
              <a:rPr lang="en-US" dirty="0">
                <a:effectLst/>
              </a:rPr>
              <a:t>MERGE (c2:City { name: </a:t>
            </a:r>
            <a:r>
              <a:rPr lang="en-US" dirty="0" err="1">
                <a:effectLst/>
              </a:rPr>
              <a:t>line.to_city</a:t>
            </a:r>
            <a:r>
              <a:rPr lang="en-US" dirty="0">
                <a:effectLst/>
              </a:rPr>
              <a:t> })</a:t>
            </a:r>
          </a:p>
          <a:p>
            <a:pPr marL="0" indent="0">
              <a:buNone/>
            </a:pPr>
            <a:r>
              <a:rPr lang="en-US" dirty="0">
                <a:effectLst/>
              </a:rPr>
              <a:t>MERGE (p2:Person { name: </a:t>
            </a:r>
            <a:r>
              <a:rPr lang="en-US" dirty="0" err="1">
                <a:effectLst/>
              </a:rPr>
              <a:t>line.to_name</a:t>
            </a:r>
            <a:r>
              <a:rPr lang="en-US" dirty="0">
                <a:effectLst/>
              </a:rPr>
              <a:t>, number: </a:t>
            </a:r>
            <a:r>
              <a:rPr lang="en-US" dirty="0" err="1">
                <a:effectLst/>
              </a:rPr>
              <a:t>line.to_number</a:t>
            </a:r>
            <a:r>
              <a:rPr lang="en-US" dirty="0">
                <a:effectLst/>
              </a:rPr>
              <a:t>, gender: </a:t>
            </a:r>
            <a:r>
              <a:rPr lang="en-US" dirty="0" err="1">
                <a:effectLst/>
              </a:rPr>
              <a:t>line.to_gender</a:t>
            </a:r>
            <a:r>
              <a:rPr lang="en-US" dirty="0">
                <a:effectLst/>
              </a:rPr>
              <a:t> })</a:t>
            </a:r>
          </a:p>
          <a:p>
            <a:pPr marL="0" indent="0">
              <a:buNone/>
            </a:pPr>
            <a:r>
              <a:rPr lang="en-US" dirty="0">
                <a:effectLst/>
              </a:rPr>
              <a:t>MERGE (p2)-[:FROM]-&gt;(c2)</a:t>
            </a:r>
          </a:p>
          <a:p>
            <a:pPr marL="0" indent="0">
              <a:buNone/>
            </a:pPr>
            <a:r>
              <a:rPr lang="en-US" dirty="0">
                <a:effectLst/>
              </a:rPr>
              <a:t>CREATE (</a:t>
            </a:r>
            <a:r>
              <a:rPr lang="en-US" dirty="0" err="1">
                <a:effectLst/>
              </a:rPr>
              <a:t>c:Call</a:t>
            </a:r>
            <a:r>
              <a:rPr lang="en-US" dirty="0">
                <a:effectLst/>
              </a:rPr>
              <a:t> { from: datetime(</a:t>
            </a:r>
            <a:r>
              <a:rPr lang="en-US" dirty="0" err="1">
                <a:effectLst/>
              </a:rPr>
              <a:t>line.from_dt</a:t>
            </a:r>
            <a:r>
              <a:rPr lang="en-US" dirty="0">
                <a:effectLst/>
              </a:rPr>
              <a:t>),</a:t>
            </a:r>
          </a:p>
          <a:p>
            <a:pPr marL="0" indent="0">
              <a:buNone/>
            </a:pPr>
            <a:r>
              <a:rPr lang="en-US" dirty="0">
                <a:effectLst/>
              </a:rPr>
              <a:t>		 to: datetime(</a:t>
            </a:r>
            <a:r>
              <a:rPr lang="en-US" dirty="0" err="1">
                <a:effectLst/>
              </a:rPr>
              <a:t>line.to_dt</a:t>
            </a:r>
            <a:r>
              <a:rPr lang="en-US" dirty="0">
                <a:effectLst/>
              </a:rPr>
              <a:t>),</a:t>
            </a:r>
          </a:p>
          <a:p>
            <a:pPr marL="0" indent="0">
              <a:buNone/>
            </a:pPr>
            <a:r>
              <a:rPr lang="en-US" dirty="0">
                <a:effectLst/>
              </a:rPr>
              <a:t>                 duration: </a:t>
            </a:r>
            <a:r>
              <a:rPr lang="en-US" dirty="0" err="1">
                <a:effectLst/>
              </a:rPr>
              <a:t>duration.between</a:t>
            </a:r>
            <a:r>
              <a:rPr lang="en-US" dirty="0">
                <a:effectLst/>
              </a:rPr>
              <a:t>(datetime(</a:t>
            </a:r>
            <a:r>
              <a:rPr lang="en-US" dirty="0" err="1">
                <a:effectLst/>
              </a:rPr>
              <a:t>line.from_dt</a:t>
            </a:r>
            <a:r>
              <a:rPr lang="en-US" dirty="0">
                <a:effectLst/>
              </a:rPr>
              <a:t>), datetime(</a:t>
            </a:r>
            <a:r>
              <a:rPr lang="en-US" dirty="0" err="1">
                <a:effectLst/>
              </a:rPr>
              <a:t>line.to_dt</a:t>
            </a:r>
            <a:r>
              <a:rPr lang="en-US" dirty="0">
                <a:effectLst/>
              </a:rPr>
              <a:t>)).minutes })</a:t>
            </a:r>
          </a:p>
          <a:p>
            <a:pPr marL="0" indent="0">
              <a:buNone/>
            </a:pPr>
            <a:r>
              <a:rPr lang="en-US" dirty="0">
                <a:effectLst/>
              </a:rPr>
              <a:t>CREATE (p1)-[:OUT]-&gt;(c)&lt;-[:IN]-(p2);</a:t>
            </a:r>
          </a:p>
        </p:txBody>
      </p:sp>
    </p:spTree>
    <p:extLst>
      <p:ext uri="{BB962C8B-B14F-4D97-AF65-F5344CB8AC3E}">
        <p14:creationId xmlns:p14="http://schemas.microsoft.com/office/powerpoint/2010/main" val="4248201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for post">
            <a:extLst>
              <a:ext uri="{FF2B5EF4-FFF2-40B4-BE49-F238E27FC236}">
                <a16:creationId xmlns:a16="http://schemas.microsoft.com/office/drawing/2014/main" id="{801877E2-24B9-C84F-9C38-C4F24822AB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6462" y="2713038"/>
            <a:ext cx="10537825" cy="612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594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1AF2A-873E-5544-8E9D-E1BF3EC94330}"/>
              </a:ext>
            </a:extLst>
          </p:cNvPr>
          <p:cNvSpPr>
            <a:spLocks noGrp="1"/>
          </p:cNvSpPr>
          <p:nvPr>
            <p:ph type="title"/>
          </p:nvPr>
        </p:nvSpPr>
        <p:spPr>
          <a:xfrm>
            <a:off x="969963" y="733425"/>
            <a:ext cx="9905998" cy="890588"/>
          </a:xfrm>
        </p:spPr>
        <p:txBody>
          <a:bodyPr>
            <a:normAutofit/>
          </a:bodyPr>
          <a:lstStyle/>
          <a:p>
            <a:pPr algn="ctr"/>
            <a:r>
              <a:rPr lang="en-US" sz="4200" b="1" dirty="0">
                <a:effectLst/>
              </a:rPr>
              <a:t>Cypher</a:t>
            </a:r>
            <a:endParaRPr lang="en-US" sz="4200" b="1" dirty="0"/>
          </a:p>
        </p:txBody>
      </p:sp>
      <p:sp>
        <p:nvSpPr>
          <p:cNvPr id="3" name="Content Placeholder 2">
            <a:extLst>
              <a:ext uri="{FF2B5EF4-FFF2-40B4-BE49-F238E27FC236}">
                <a16:creationId xmlns:a16="http://schemas.microsoft.com/office/drawing/2014/main" id="{B857E498-1233-BC43-8D10-E65386C8A19F}"/>
              </a:ext>
            </a:extLst>
          </p:cNvPr>
          <p:cNvSpPr>
            <a:spLocks noGrp="1"/>
          </p:cNvSpPr>
          <p:nvPr>
            <p:ph idx="1"/>
          </p:nvPr>
        </p:nvSpPr>
        <p:spPr>
          <a:xfrm>
            <a:off x="145256" y="1624013"/>
            <a:ext cx="11901487" cy="4076700"/>
          </a:xfrm>
        </p:spPr>
        <p:txBody>
          <a:bodyPr/>
          <a:lstStyle/>
          <a:p>
            <a:pPr marL="0" indent="0">
              <a:buNone/>
            </a:pPr>
            <a:endParaRPr lang="en-US" sz="2800" dirty="0">
              <a:effectLst/>
            </a:endParaRPr>
          </a:p>
          <a:p>
            <a:r>
              <a:rPr lang="en-US" sz="2800" dirty="0">
                <a:effectLst/>
              </a:rPr>
              <a:t>Cypher — is a declarative query language, built on the basic concepts and clauses of SQL but with added graph-specific functionality. And the main idea to understand is a concept of </a:t>
            </a:r>
            <a:r>
              <a:rPr lang="en-US" sz="2800" b="1" dirty="0">
                <a:effectLst/>
              </a:rPr>
              <a:t>Graph Pattern Matching</a:t>
            </a:r>
            <a:r>
              <a:rPr lang="en-US" sz="2800" dirty="0">
                <a:effectLst/>
              </a:rPr>
              <a:t>.</a:t>
            </a:r>
          </a:p>
          <a:p>
            <a:r>
              <a:rPr lang="en-US" sz="2800" dirty="0">
                <a:effectLst/>
              </a:rPr>
              <a:t>There are no tables, where we store our data, instead, we have nodes and each one itself know its type by having a Node Label. </a:t>
            </a:r>
          </a:p>
          <a:p>
            <a:r>
              <a:rPr lang="en-US" sz="2800" dirty="0">
                <a:effectLst/>
              </a:rPr>
              <a:t>Each of these nodes marked by label (:City), (:Person), (:Call) and connected by relationships [FROM], [OUT], [IN] with other nodes. </a:t>
            </a:r>
          </a:p>
          <a:p>
            <a:endParaRPr lang="en-US" dirty="0"/>
          </a:p>
        </p:txBody>
      </p:sp>
    </p:spTree>
    <p:extLst>
      <p:ext uri="{BB962C8B-B14F-4D97-AF65-F5344CB8AC3E}">
        <p14:creationId xmlns:p14="http://schemas.microsoft.com/office/powerpoint/2010/main" val="312984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94F68C-4759-F040-82FE-E042DD92685D}"/>
              </a:ext>
            </a:extLst>
          </p:cNvPr>
          <p:cNvPicPr>
            <a:picLocks noChangeAspect="1"/>
          </p:cNvPicPr>
          <p:nvPr/>
        </p:nvPicPr>
        <p:blipFill>
          <a:blip r:embed="rId2"/>
          <a:stretch>
            <a:fillRect/>
          </a:stretch>
        </p:blipFill>
        <p:spPr>
          <a:xfrm>
            <a:off x="800100" y="12022"/>
            <a:ext cx="10610433" cy="6845978"/>
          </a:xfrm>
          <a:prstGeom prst="rect">
            <a:avLst/>
          </a:prstGeom>
        </p:spPr>
      </p:pic>
    </p:spTree>
    <p:extLst>
      <p:ext uri="{BB962C8B-B14F-4D97-AF65-F5344CB8AC3E}">
        <p14:creationId xmlns:p14="http://schemas.microsoft.com/office/powerpoint/2010/main" val="2447037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2128</Words>
  <Application>Microsoft Macintosh PowerPoint</Application>
  <PresentationFormat>Widescreen</PresentationFormat>
  <Paragraphs>109</Paragraphs>
  <Slides>47</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Calibri Light</vt:lpstr>
      <vt:lpstr>Century Gothic</vt:lpstr>
      <vt:lpstr>Mesh</vt:lpstr>
      <vt:lpstr>Office Theme</vt:lpstr>
      <vt:lpstr> neo4j Project</vt:lpstr>
      <vt:lpstr>Data</vt:lpstr>
      <vt:lpstr>Data Modeling</vt:lpstr>
      <vt:lpstr>nodes</vt:lpstr>
      <vt:lpstr>Merge</vt:lpstr>
      <vt:lpstr>create</vt:lpstr>
      <vt:lpstr>PowerPoint Presentation</vt:lpstr>
      <vt:lpstr>Cypher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NEO4J Sandbox </vt:lpstr>
      <vt:lpstr>CRUD Operations</vt:lpstr>
      <vt:lpstr>MATCH (:Person {name: 'Jane'})-[:FROM]-&gt;(C:City) RETURN C (View/read)</vt:lpstr>
      <vt:lpstr>MATCH (:Person {name: 'Jane'})-[:FROM]-&gt;(C:City) RETURN C.name (view With out Graph)</vt:lpstr>
      <vt:lpstr>MATCH (p:Person {name: 'Jane'}) SET p.birthdate = date('1980-01-01') RETURN p   (Updating Data with Cypher)</vt:lpstr>
      <vt:lpstr>MATCH (j:Person {name: 'Jane'})-[r:IS_FRIENDS_WITH]-&gt;(m:Person {name: 'Mark'}) DELETE r (Delete)</vt:lpstr>
      <vt:lpstr>MATCH (p:Person) RETURN p  (Not all return nodes are being displayed due to Initial Node Display setting. Only 300 of 300 nodes are being displayed)</vt:lpstr>
      <vt:lpstr>Questions we came across in Neo4j </vt:lpstr>
      <vt:lpstr>How many cities are we making use for analyzing the data of calling?  Here we are showing Incoming and outgoing calling data of 5 cities calling from 2019-01-01 to 2019-07-30. </vt:lpstr>
      <vt:lpstr>Find out the names of person who received or dialed calls in the city ?  The graph is showing Person names for the city Chiang Mia who receive or dialed calls. So, Below result shows that there 100 Person who dialed or received the call.</vt:lpstr>
      <vt:lpstr>The number of incoming and outgoing calls did by individual person from Chiang Mia city?  Here we can see Trent from Chiang Mia has received 4 calls and have dialed 7 calls.  </vt:lpstr>
      <vt:lpstr>The names of persons the Trent called or received call from?  Here we are showing the names of the person to whom he called and receive call from:  </vt:lpstr>
      <vt:lpstr>  How many calls were missed in the month of May?  For the duration of ‘1 Minute’ , there are total 99 missed calls for the month of may</vt:lpstr>
      <vt:lpstr>Find a name of a man, who received a call from Tiffany in May?  In the 5th month of the year which is on MAY,  Tiffany got a call from only one man that is MARCO..</vt:lpstr>
      <vt:lpstr>Find a city with the lowest number of internal city calls?  We came across the result as Chiang Mia was the only city from the other 5 cities who has the lowest number of internal city calls. </vt:lpstr>
      <vt:lpstr>Find a city with the highest number of internal city calls?  We got result as Hua Hin. The city with highest number of internal city calls</vt:lpstr>
      <vt:lpstr>How many women from Pattaya received calls from Bangkok men?  In Pattaya 88 women’s received call from Bangkok men.</vt:lpstr>
      <vt:lpstr>On date 25 of April, find the women who has least duration of conversations?  So we kept the duration&gt;0 and we found that there is only 1 women who has least duration of conversation on 25th April. </vt:lpstr>
      <vt:lpstr>On date 25 of April, find the woman who has highest duration of conversations?  So we changed the duration to &gt;10. We got 11 woman’s who has highest duration of conversation on 25th April. </vt:lpstr>
      <vt:lpstr>How many individual pairs of people called to each other?  We came across the result as there were 11 individual pairs, who called each other. </vt:lpstr>
      <vt:lpstr>How many calls Robert did , and to whom?  Robert called 6 persons. </vt:lpstr>
      <vt:lpstr>List  all persons received 10 minutes calls in July and made 5 minutes calls?  There were total 33 people, who received calls for duration of 10 and 5 minutes.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CS 673</dc:title>
  <dc:creator>Anil</dc:creator>
  <cp:lastModifiedBy>Kamalnakhawa, Ms. Shefali Pramod</cp:lastModifiedBy>
  <cp:revision>39</cp:revision>
  <dcterms:created xsi:type="dcterms:W3CDTF">2020-12-04T12:24:01Z</dcterms:created>
  <dcterms:modified xsi:type="dcterms:W3CDTF">2021-02-23T02:27:01Z</dcterms:modified>
</cp:coreProperties>
</file>